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79" r:id="rId2"/>
    <p:sldId id="330" r:id="rId3"/>
    <p:sldId id="278" r:id="rId4"/>
    <p:sldId id="295" r:id="rId5"/>
    <p:sldId id="331" r:id="rId6"/>
    <p:sldId id="280" r:id="rId7"/>
    <p:sldId id="320" r:id="rId8"/>
    <p:sldId id="322" r:id="rId9"/>
    <p:sldId id="337" r:id="rId10"/>
    <p:sldId id="338" r:id="rId11"/>
    <p:sldId id="341" r:id="rId12"/>
    <p:sldId id="353" r:id="rId13"/>
    <p:sldId id="296" r:id="rId14"/>
    <p:sldId id="332" r:id="rId15"/>
    <p:sldId id="346" r:id="rId16"/>
    <p:sldId id="349" r:id="rId17"/>
    <p:sldId id="304" r:id="rId18"/>
    <p:sldId id="308" r:id="rId19"/>
    <p:sldId id="342" r:id="rId20"/>
    <p:sldId id="317" r:id="rId21"/>
    <p:sldId id="334" r:id="rId22"/>
    <p:sldId id="351" r:id="rId23"/>
    <p:sldId id="327" r:id="rId24"/>
    <p:sldId id="328" r:id="rId25"/>
    <p:sldId id="329" r:id="rId26"/>
    <p:sldId id="313" r:id="rId27"/>
    <p:sldId id="335" r:id="rId28"/>
    <p:sldId id="314" r:id="rId29"/>
    <p:sldId id="316" r:id="rId30"/>
    <p:sldId id="347" r:id="rId31"/>
    <p:sldId id="348" r:id="rId32"/>
    <p:sldId id="298" r:id="rId33"/>
    <p:sldId id="336" r:id="rId34"/>
    <p:sldId id="312" r:id="rId35"/>
    <p:sldId id="343" r:id="rId36"/>
    <p:sldId id="344" r:id="rId37"/>
    <p:sldId id="345" r:id="rId38"/>
    <p:sldId id="30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Herring" initials="SH" lastIdx="15" clrIdx="0">
    <p:extLst/>
  </p:cmAuthor>
  <p:cmAuthor id="2" name="Sekhon, Manjit" initials="SM"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9"/>
    <a:srgbClr val="F78924"/>
    <a:srgbClr val="D7225C"/>
    <a:srgbClr val="FF0000"/>
    <a:srgbClr val="F88924"/>
    <a:srgbClr val="EC7D31"/>
    <a:srgbClr val="23356A"/>
    <a:srgbClr val="7E9D06"/>
    <a:srgbClr val="26366C"/>
    <a:srgbClr val="2536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8"/>
    <p:restoredTop sz="95604" autoAdjust="0"/>
  </p:normalViewPr>
  <p:slideViewPr>
    <p:cSldViewPr snapToGrid="0" snapToObjects="1">
      <p:cViewPr varScale="1">
        <p:scale>
          <a:sx n="111" d="100"/>
          <a:sy n="111" d="100"/>
        </p:scale>
        <p:origin x="1064"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92C5E9-3A6F-6D4C-BC40-8F90BF7192D2}" type="datetimeFigureOut">
              <a:rPr lang="en-US" smtClean="0"/>
              <a:t>6/5/18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D59EAF-C9DA-594D-8BD2-581911124D93}" type="slidenum">
              <a:rPr lang="en-US" smtClean="0"/>
              <a:t>‹#›</a:t>
            </a:fld>
            <a:endParaRPr lang="en-US"/>
          </a:p>
        </p:txBody>
      </p:sp>
    </p:spTree>
    <p:extLst>
      <p:ext uri="{BB962C8B-B14F-4D97-AF65-F5344CB8AC3E}">
        <p14:creationId xmlns:p14="http://schemas.microsoft.com/office/powerpoint/2010/main" val="871112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6280DA-9944-B448-996A-73A0F8703252}" type="datetimeFigureOut">
              <a:rPr lang="en-US" smtClean="0"/>
              <a:t>6/5/18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C68F42-BEA1-044C-AA12-FAD03AF0A3E0}" type="slidenum">
              <a:rPr lang="en-US" smtClean="0"/>
              <a:t>‹#›</a:t>
            </a:fld>
            <a:endParaRPr lang="en-US"/>
          </a:p>
        </p:txBody>
      </p:sp>
    </p:spTree>
    <p:extLst>
      <p:ext uri="{BB962C8B-B14F-4D97-AF65-F5344CB8AC3E}">
        <p14:creationId xmlns:p14="http://schemas.microsoft.com/office/powerpoint/2010/main" val="23800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68F42-BEA1-044C-AA12-FAD03AF0A3E0}" type="slidenum">
              <a:rPr lang="en-US" smtClean="0"/>
              <a:t>1</a:t>
            </a:fld>
            <a:endParaRPr lang="en-US"/>
          </a:p>
        </p:txBody>
      </p:sp>
    </p:spTree>
    <p:extLst>
      <p:ext uri="{BB962C8B-B14F-4D97-AF65-F5344CB8AC3E}">
        <p14:creationId xmlns:p14="http://schemas.microsoft.com/office/powerpoint/2010/main" val="144338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68F42-BEA1-044C-AA12-FAD03AF0A3E0}" type="slidenum">
              <a:rPr lang="en-US" smtClean="0"/>
              <a:t>7</a:t>
            </a:fld>
            <a:endParaRPr lang="en-US"/>
          </a:p>
        </p:txBody>
      </p:sp>
    </p:spTree>
    <p:extLst>
      <p:ext uri="{BB962C8B-B14F-4D97-AF65-F5344CB8AC3E}">
        <p14:creationId xmlns:p14="http://schemas.microsoft.com/office/powerpoint/2010/main" val="190381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C68F42-BEA1-044C-AA12-FAD03AF0A3E0}" type="slidenum">
              <a:rPr lang="en-US" smtClean="0"/>
              <a:t>22</a:t>
            </a:fld>
            <a:endParaRPr lang="en-US"/>
          </a:p>
        </p:txBody>
      </p:sp>
    </p:spTree>
    <p:extLst>
      <p:ext uri="{BB962C8B-B14F-4D97-AF65-F5344CB8AC3E}">
        <p14:creationId xmlns:p14="http://schemas.microsoft.com/office/powerpoint/2010/main" val="53538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8366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11185451" y="6026679"/>
            <a:ext cx="1006549"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13"/>
          <p:cNvSpPr>
            <a:spLocks noGrp="1"/>
          </p:cNvSpPr>
          <p:nvPr>
            <p:ph sz="quarter" idx="11"/>
          </p:nvPr>
        </p:nvSpPr>
        <p:spPr>
          <a:xfrm>
            <a:off x="47586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2"/>
          </p:nvPr>
        </p:nvSpPr>
        <p:spPr>
          <a:xfrm>
            <a:off x="613498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72533" y="407458"/>
            <a:ext cx="10515600" cy="1325563"/>
          </a:xfrm>
          <a:prstGeom prst="rect">
            <a:avLst/>
          </a:prstGeom>
        </p:spPr>
        <p:txBody>
          <a:bodyPr/>
          <a:lstStyle>
            <a:lvl1pPr>
              <a:defRPr b="0" i="0">
                <a:solidFill>
                  <a:schemeClr val="accent2"/>
                </a:solidFill>
                <a:latin typeface="+mj-lt"/>
                <a:ea typeface="Helvetica Neue" charset="0"/>
                <a:cs typeface="Helvetica Neue" charset="0"/>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8"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107721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3">
    <p:spTree>
      <p:nvGrpSpPr>
        <p:cNvPr id="1" name=""/>
        <p:cNvGrpSpPr/>
        <p:nvPr/>
      </p:nvGrpSpPr>
      <p:grpSpPr>
        <a:xfrm>
          <a:off x="0" y="0"/>
          <a:ext cx="0" cy="0"/>
          <a:chOff x="0" y="0"/>
          <a:chExt cx="0" cy="0"/>
        </a:xfrm>
      </p:grpSpPr>
      <p:sp>
        <p:nvSpPr>
          <p:cNvPr id="11" name="Title 1"/>
          <p:cNvSpPr>
            <a:spLocks noGrp="1"/>
          </p:cNvSpPr>
          <p:nvPr>
            <p:ph type="title"/>
          </p:nvPr>
        </p:nvSpPr>
        <p:spPr>
          <a:xfrm>
            <a:off x="372533" y="407458"/>
            <a:ext cx="10515600" cy="1325563"/>
          </a:xfrm>
          <a:prstGeom prst="rect">
            <a:avLst/>
          </a:prstGeom>
        </p:spPr>
        <p:txBody>
          <a:bodyPr/>
          <a:lstStyle>
            <a:lvl1pPr>
              <a:defRPr b="0" i="0">
                <a:solidFill>
                  <a:schemeClr val="accent2"/>
                </a:solidFill>
                <a:latin typeface="+mj-lt"/>
                <a:ea typeface="Helvetica Neue" charset="0"/>
                <a:cs typeface="Helvetica Neue" charset="0"/>
              </a:defRPr>
            </a:lvl1pPr>
          </a:lstStyle>
          <a:p>
            <a:r>
              <a:rPr lang="en-US"/>
              <a:t>Click to edit Master title style</a:t>
            </a:r>
            <a:endParaRPr lang="en-US" dirty="0"/>
          </a:p>
        </p:txBody>
      </p:sp>
      <p:sp>
        <p:nvSpPr>
          <p:cNvPr id="7" name="Content Placeholder 13"/>
          <p:cNvSpPr>
            <a:spLocks noGrp="1"/>
          </p:cNvSpPr>
          <p:nvPr>
            <p:ph sz="quarter" idx="11"/>
          </p:nvPr>
        </p:nvSpPr>
        <p:spPr>
          <a:xfrm>
            <a:off x="47586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3"/>
          <p:cNvSpPr>
            <a:spLocks noGrp="1"/>
          </p:cNvSpPr>
          <p:nvPr>
            <p:ph sz="quarter" idx="12"/>
          </p:nvPr>
        </p:nvSpPr>
        <p:spPr>
          <a:xfrm>
            <a:off x="613498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1185451" y="6026679"/>
            <a:ext cx="1006549" cy="629302"/>
          </a:xfrm>
          <a:prstGeom prst="rect">
            <a:avLst/>
          </a:prstGeom>
          <a:solidFill>
            <a:srgbClr val="00A3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userDrawn="1"/>
        </p:nvSpPr>
        <p:spPr>
          <a:xfrm>
            <a:off x="0" y="407458"/>
            <a:ext cx="372533"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13"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54142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 4">
    <p:spTree>
      <p:nvGrpSpPr>
        <p:cNvPr id="1" name=""/>
        <p:cNvGrpSpPr/>
        <p:nvPr/>
      </p:nvGrpSpPr>
      <p:grpSpPr>
        <a:xfrm>
          <a:off x="0" y="0"/>
          <a:ext cx="0" cy="0"/>
          <a:chOff x="0" y="0"/>
          <a:chExt cx="0" cy="0"/>
        </a:xfrm>
      </p:grpSpPr>
      <p:sp>
        <p:nvSpPr>
          <p:cNvPr id="15" name="Title 1"/>
          <p:cNvSpPr>
            <a:spLocks noGrp="1"/>
          </p:cNvSpPr>
          <p:nvPr>
            <p:ph type="title"/>
          </p:nvPr>
        </p:nvSpPr>
        <p:spPr>
          <a:xfrm>
            <a:off x="372533" y="407458"/>
            <a:ext cx="10515600" cy="1325563"/>
          </a:xfrm>
          <a:prstGeom prst="rect">
            <a:avLst/>
          </a:prstGeom>
        </p:spPr>
        <p:txBody>
          <a:bodyPr/>
          <a:lstStyle>
            <a:lvl1pPr>
              <a:defRPr b="0" i="0">
                <a:solidFill>
                  <a:schemeClr val="tx1">
                    <a:lumMod val="65000"/>
                    <a:lumOff val="35000"/>
                  </a:schemeClr>
                </a:solidFill>
                <a:latin typeface="+mj-lt"/>
                <a:ea typeface="Helvetica Neue" charset="0"/>
                <a:cs typeface="Helvetica Neue" charset="0"/>
              </a:defRPr>
            </a:lvl1pPr>
          </a:lstStyle>
          <a:p>
            <a:r>
              <a:rPr lang="en-US"/>
              <a:t>Click to edit Master title style</a:t>
            </a:r>
            <a:endParaRPr lang="en-US" dirty="0"/>
          </a:p>
        </p:txBody>
      </p:sp>
      <p:sp>
        <p:nvSpPr>
          <p:cNvPr id="8" name="Content Placeholder 13"/>
          <p:cNvSpPr>
            <a:spLocks noGrp="1"/>
          </p:cNvSpPr>
          <p:nvPr>
            <p:ph sz="quarter" idx="11"/>
          </p:nvPr>
        </p:nvSpPr>
        <p:spPr>
          <a:xfrm>
            <a:off x="47586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3"/>
          <p:cNvSpPr>
            <a:spLocks noGrp="1"/>
          </p:cNvSpPr>
          <p:nvPr>
            <p:ph sz="quarter" idx="12"/>
          </p:nvPr>
        </p:nvSpPr>
        <p:spPr>
          <a:xfrm>
            <a:off x="6134986" y="1860697"/>
            <a:ext cx="5285172" cy="4062265"/>
          </a:xfrm>
          <a:prstGeom prst="rect">
            <a:avLst/>
          </a:prstGeom>
        </p:spPr>
        <p:txBody>
          <a:bodyPr/>
          <a:lstStyle>
            <a:lvl1pPr marL="228600" indent="-228600">
              <a:buFont typeface="Wingdings" charset="2"/>
              <a:buChar char="§"/>
              <a:defRPr>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407458"/>
            <a:ext cx="372533"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12"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5693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S Stats">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0" y="6492875"/>
            <a:ext cx="545434" cy="365125"/>
          </a:xfrm>
          <a:prstGeom prst="rect">
            <a:avLst/>
          </a:prstGeom>
        </p:spPr>
        <p:txBody>
          <a:bodyPr vert="horz" lIns="91440" tIns="45720" rIns="91440" bIns="45720" rtlCol="0" anchor="ctr"/>
          <a:lstStyle>
            <a:lvl1pPr algn="l">
              <a:defRPr sz="1200">
                <a:solidFill>
                  <a:schemeClr val="bg2">
                    <a:lumMod val="75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932895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S Stats">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0" y="6492875"/>
            <a:ext cx="545434" cy="365125"/>
          </a:xfrm>
          <a:prstGeom prst="rect">
            <a:avLst/>
          </a:prstGeom>
        </p:spPr>
        <p:txBody>
          <a:bodyPr vert="horz" lIns="91440" tIns="45720" rIns="91440" bIns="45720" rtlCol="0" anchor="ctr"/>
          <a:lstStyle>
            <a:lvl1pPr algn="l">
              <a:defRPr sz="1200">
                <a:solidFill>
                  <a:schemeClr val="bg2">
                    <a:lumMod val="75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79092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Option 1">
    <p:spTree>
      <p:nvGrpSpPr>
        <p:cNvPr id="1" name=""/>
        <p:cNvGrpSpPr/>
        <p:nvPr/>
      </p:nvGrpSpPr>
      <p:grpSpPr>
        <a:xfrm>
          <a:off x="0" y="0"/>
          <a:ext cx="0" cy="0"/>
          <a:chOff x="0" y="0"/>
          <a:chExt cx="0" cy="0"/>
        </a:xfrm>
      </p:grpSpPr>
      <p:sp>
        <p:nvSpPr>
          <p:cNvPr id="2" name="Rectangle 1"/>
          <p:cNvSpPr/>
          <p:nvPr userDrawn="1"/>
        </p:nvSpPr>
        <p:spPr>
          <a:xfrm>
            <a:off x="3261360" y="2696059"/>
            <a:ext cx="5831840"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Option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8151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Slide Number Placeholder 2"/>
          <p:cNvSpPr>
            <a:spLocks noGrp="1"/>
          </p:cNvSpPr>
          <p:nvPr>
            <p:ph type="sldNum" sz="quarter" idx="10"/>
          </p:nvPr>
        </p:nvSpPr>
        <p:spPr>
          <a:xfrm>
            <a:off x="11550316" y="6396625"/>
            <a:ext cx="545434" cy="365125"/>
          </a:xfrm>
          <a:prstGeom prst="rect">
            <a:avLst/>
          </a:prstGeom>
        </p:spPr>
        <p:txBody>
          <a:bodyPr/>
          <a:lstStyle>
            <a:lvl1pPr>
              <a:defRPr>
                <a:solidFill>
                  <a:sysClr val="windowText" lastClr="000000"/>
                </a:solidFill>
              </a:defRPr>
            </a:lvl1pPr>
          </a:lstStyle>
          <a:p>
            <a:fld id="{2217BD5A-0803-5F44-B019-64A562D31E5F}" type="slidenum">
              <a:rPr lang="en-US" smtClean="0"/>
              <a:pPr/>
              <a:t>‹#›</a:t>
            </a:fld>
            <a:endParaRPr lang="en-US" dirty="0"/>
          </a:p>
        </p:txBody>
      </p:sp>
      <p:sp>
        <p:nvSpPr>
          <p:cNvPr id="6" name="Slide Number Placeholder 2"/>
          <p:cNvSpPr txBox="1">
            <a:spLocks/>
          </p:cNvSpPr>
          <p:nvPr userDrawn="1"/>
        </p:nvSpPr>
        <p:spPr>
          <a:xfrm>
            <a:off x="11550316" y="6396625"/>
            <a:ext cx="545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7BD5A-0803-5F44-B019-64A562D31E5F}" type="slidenum">
              <a:rPr lang="en-US" smtClean="0">
                <a:latin typeface="+mj-lt"/>
              </a:rPr>
              <a:pPr/>
              <a:t>‹#›</a:t>
            </a:fld>
            <a:endParaRPr lang="en-US" dirty="0">
              <a:latin typeface="+mj-lt"/>
            </a:endParaRPr>
          </a:p>
        </p:txBody>
      </p:sp>
      <p:sp>
        <p:nvSpPr>
          <p:cNvPr id="7" name="Title 1"/>
          <p:cNvSpPr>
            <a:spLocks noGrp="1"/>
          </p:cNvSpPr>
          <p:nvPr>
            <p:ph type="title"/>
          </p:nvPr>
        </p:nvSpPr>
        <p:spPr>
          <a:xfrm>
            <a:off x="646814" y="1788024"/>
            <a:ext cx="10515600" cy="2252348"/>
          </a:xfrm>
          <a:prstGeom prst="rect">
            <a:avLst/>
          </a:prstGeom>
        </p:spPr>
        <p:txBody>
          <a:bodyPr anchor="ctr"/>
          <a:lstStyle>
            <a:lvl1pPr algn="l">
              <a:defRPr sz="5200" b="0" i="0">
                <a:solidFill>
                  <a:schemeClr val="bg1"/>
                </a:solidFill>
                <a:latin typeface="+mj-lt"/>
                <a:ea typeface="Helvetica Neue" charset="0"/>
                <a:cs typeface="Helvetica Neue" charset="0"/>
              </a:defRPr>
            </a:lvl1pPr>
          </a:lstStyle>
          <a:p>
            <a:r>
              <a:rPr lang="en-US"/>
              <a:t>Click to edit Master title style</a:t>
            </a:r>
            <a:endParaRPr lang="en-US" dirty="0"/>
          </a:p>
        </p:txBody>
      </p:sp>
    </p:spTree>
    <p:extLst>
      <p:ext uri="{BB962C8B-B14F-4D97-AF65-F5344CB8AC3E}">
        <p14:creationId xmlns:p14="http://schemas.microsoft.com/office/powerpoint/2010/main" val="64250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7" name="Title 1"/>
          <p:cNvSpPr>
            <a:spLocks noGrp="1"/>
          </p:cNvSpPr>
          <p:nvPr>
            <p:ph type="title"/>
          </p:nvPr>
        </p:nvSpPr>
        <p:spPr>
          <a:xfrm>
            <a:off x="646814" y="1788024"/>
            <a:ext cx="10515600" cy="2252348"/>
          </a:xfrm>
          <a:prstGeom prst="rect">
            <a:avLst/>
          </a:prstGeom>
        </p:spPr>
        <p:txBody>
          <a:bodyPr anchor="ctr"/>
          <a:lstStyle>
            <a:lvl1pPr algn="l">
              <a:defRPr sz="5200" b="0" i="0">
                <a:solidFill>
                  <a:schemeClr val="bg1"/>
                </a:solidFill>
                <a:latin typeface="+mj-lt"/>
                <a:ea typeface="Helvetica Neue" charset="0"/>
                <a:cs typeface="Helvetica Neue" charset="0"/>
              </a:defRPr>
            </a:lvl1p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6" name="Slide Number Placeholder 2"/>
          <p:cNvSpPr txBox="1">
            <a:spLocks/>
          </p:cNvSpPr>
          <p:nvPr userDrawn="1"/>
        </p:nvSpPr>
        <p:spPr>
          <a:xfrm>
            <a:off x="11550316" y="6396625"/>
            <a:ext cx="545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17BD5A-0803-5F44-B019-64A562D31E5F}" type="slidenum">
              <a:rPr lang="en-US" smtClean="0">
                <a:latin typeface="+mj-lt"/>
              </a:rPr>
              <a:pPr/>
              <a:t>‹#›</a:t>
            </a:fld>
            <a:endParaRPr lang="en-US" dirty="0">
              <a:latin typeface="+mj-lt"/>
            </a:endParaRPr>
          </a:p>
        </p:txBody>
      </p:sp>
      <p:sp>
        <p:nvSpPr>
          <p:cNvPr id="7" name="Title 1"/>
          <p:cNvSpPr>
            <a:spLocks noGrp="1"/>
          </p:cNvSpPr>
          <p:nvPr>
            <p:ph type="title"/>
          </p:nvPr>
        </p:nvSpPr>
        <p:spPr>
          <a:xfrm>
            <a:off x="646814" y="1788024"/>
            <a:ext cx="10515600" cy="2252348"/>
          </a:xfrm>
          <a:prstGeom prst="rect">
            <a:avLst/>
          </a:prstGeom>
        </p:spPr>
        <p:txBody>
          <a:bodyPr anchor="ctr"/>
          <a:lstStyle>
            <a:lvl1pPr algn="l">
              <a:defRPr sz="5200" b="0" i="0">
                <a:solidFill>
                  <a:schemeClr val="bg1"/>
                </a:solidFill>
                <a:latin typeface="+mj-lt"/>
                <a:ea typeface="Helvetica Neue" charset="0"/>
                <a:cs typeface="Helvetica Neue" charset="0"/>
              </a:defRPr>
            </a:lvl1pPr>
          </a:lstStyle>
          <a:p>
            <a:r>
              <a:rPr lang="en-US"/>
              <a:t>Click to edit Master title style</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4" name="Rectangle 3"/>
          <p:cNvSpPr/>
          <p:nvPr userDrawn="1"/>
        </p:nvSpPr>
        <p:spPr>
          <a:xfrm>
            <a:off x="11185451" y="6026679"/>
            <a:ext cx="1006549"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2533" y="407458"/>
            <a:ext cx="10515600" cy="1325563"/>
          </a:xfrm>
          <a:prstGeom prst="rect">
            <a:avLst/>
          </a:prstGeom>
        </p:spPr>
        <p:txBody>
          <a:bodyPr/>
          <a:lstStyle>
            <a:lvl1pPr>
              <a:defRPr b="0" i="0">
                <a:solidFill>
                  <a:schemeClr val="accent2"/>
                </a:solidFill>
                <a:latin typeface="+mj-lt"/>
                <a:ea typeface="Helvetica Neue" charset="0"/>
                <a:cs typeface="Helvetica Neue" charset="0"/>
              </a:defRPr>
            </a:lvl1pPr>
          </a:lstStyle>
          <a:p>
            <a:r>
              <a:rPr lang="en-US"/>
              <a:t>Click to edit Master title style</a:t>
            </a:r>
            <a:endParaRPr lang="en-US" dirty="0"/>
          </a:p>
        </p:txBody>
      </p:sp>
      <p:sp>
        <p:nvSpPr>
          <p:cNvPr id="7" name="Text Placeholder 5"/>
          <p:cNvSpPr>
            <a:spLocks noGrp="1"/>
          </p:cNvSpPr>
          <p:nvPr>
            <p:ph type="body" sz="quarter" idx="11"/>
          </p:nvPr>
        </p:nvSpPr>
        <p:spPr>
          <a:xfrm>
            <a:off x="372533" y="2140479"/>
            <a:ext cx="10515600" cy="3886200"/>
          </a:xfrm>
          <a:prstGeom prst="rect">
            <a:avLst/>
          </a:prstGeom>
        </p:spPr>
        <p:txBody>
          <a:bodyPr/>
          <a:lstStyle>
            <a:lvl1pPr marL="228600" indent="-228600">
              <a:buFont typeface="Wingdings" charset="2"/>
              <a:buChar char="§"/>
              <a:defRPr b="0" i="0">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b="0" i="0">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b="0" i="0">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b="0" i="0">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b="0" i="0">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18986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in Slide 1">
    <p:spTree>
      <p:nvGrpSpPr>
        <p:cNvPr id="1" name=""/>
        <p:cNvGrpSpPr/>
        <p:nvPr/>
      </p:nvGrpSpPr>
      <p:grpSpPr>
        <a:xfrm>
          <a:off x="0" y="0"/>
          <a:ext cx="0" cy="0"/>
          <a:chOff x="0" y="0"/>
          <a:chExt cx="0" cy="0"/>
        </a:xfrm>
      </p:grpSpPr>
      <p:sp>
        <p:nvSpPr>
          <p:cNvPr id="4" name="Rectangle 3"/>
          <p:cNvSpPr/>
          <p:nvPr userDrawn="1"/>
        </p:nvSpPr>
        <p:spPr>
          <a:xfrm>
            <a:off x="11185451" y="6026679"/>
            <a:ext cx="1006549" cy="629302"/>
          </a:xfrm>
          <a:prstGeom prst="rect">
            <a:avLst/>
          </a:prstGeom>
          <a:solidFill>
            <a:srgbClr val="00A3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2533" y="407458"/>
            <a:ext cx="10515600" cy="1325563"/>
          </a:xfrm>
          <a:prstGeom prst="rect">
            <a:avLst/>
          </a:prstGeom>
        </p:spPr>
        <p:txBody>
          <a:bodyPr/>
          <a:lstStyle>
            <a:lvl1pPr>
              <a:defRPr b="0" i="0">
                <a:solidFill>
                  <a:schemeClr val="tx1">
                    <a:lumMod val="65000"/>
                    <a:lumOff val="35000"/>
                  </a:schemeClr>
                </a:solidFill>
                <a:latin typeface="+mj-lt"/>
                <a:ea typeface="Helvetica Neue" charset="0"/>
                <a:cs typeface="Helvetica Neue" charset="0"/>
              </a:defRPr>
            </a:lvl1pPr>
          </a:lstStyle>
          <a:p>
            <a:r>
              <a:rPr lang="en-US"/>
              <a:t>Click to edit Master title style</a:t>
            </a:r>
            <a:endParaRPr lang="en-US" dirty="0"/>
          </a:p>
        </p:txBody>
      </p:sp>
      <p:sp>
        <p:nvSpPr>
          <p:cNvPr id="7" name="Text Placeholder 5"/>
          <p:cNvSpPr>
            <a:spLocks noGrp="1"/>
          </p:cNvSpPr>
          <p:nvPr>
            <p:ph type="body" sz="quarter" idx="11"/>
          </p:nvPr>
        </p:nvSpPr>
        <p:spPr>
          <a:xfrm>
            <a:off x="372533" y="2140479"/>
            <a:ext cx="10515600" cy="3886200"/>
          </a:xfrm>
          <a:prstGeom prst="rect">
            <a:avLst/>
          </a:prstGeom>
        </p:spPr>
        <p:txBody>
          <a:bodyPr/>
          <a:lstStyle>
            <a:lvl1pPr marL="228600" indent="-228600">
              <a:buFont typeface="Wingdings" charset="2"/>
              <a:buChar char="§"/>
              <a:defRPr b="0" i="0">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b="0" i="0">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b="0" i="0">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b="0" i="0">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b="0" i="0">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407458"/>
            <a:ext cx="372533"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8"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ain Slide 1">
    <p:spTree>
      <p:nvGrpSpPr>
        <p:cNvPr id="1" name=""/>
        <p:cNvGrpSpPr/>
        <p:nvPr/>
      </p:nvGrpSpPr>
      <p:grpSpPr>
        <a:xfrm>
          <a:off x="0" y="0"/>
          <a:ext cx="0" cy="0"/>
          <a:chOff x="0" y="0"/>
          <a:chExt cx="0" cy="0"/>
        </a:xfrm>
      </p:grpSpPr>
      <p:sp>
        <p:nvSpPr>
          <p:cNvPr id="2" name="Title 1"/>
          <p:cNvSpPr>
            <a:spLocks noGrp="1"/>
          </p:cNvSpPr>
          <p:nvPr>
            <p:ph type="title"/>
          </p:nvPr>
        </p:nvSpPr>
        <p:spPr>
          <a:xfrm>
            <a:off x="372533" y="407458"/>
            <a:ext cx="10515600" cy="1325563"/>
          </a:xfrm>
          <a:prstGeom prst="rect">
            <a:avLst/>
          </a:prstGeom>
        </p:spPr>
        <p:txBody>
          <a:bodyPr/>
          <a:lstStyle>
            <a:lvl1pPr>
              <a:defRPr b="0" i="0">
                <a:solidFill>
                  <a:schemeClr val="accent2"/>
                </a:solidFill>
                <a:latin typeface="+mj-lt"/>
                <a:ea typeface="Helvetica Neue" charset="0"/>
                <a:cs typeface="Helvetica Neue" charset="0"/>
              </a:defRPr>
            </a:lvl1pPr>
          </a:lstStyle>
          <a:p>
            <a:r>
              <a:rPr lang="en-US"/>
              <a:t>Click to edit Master title style</a:t>
            </a:r>
            <a:endParaRPr lang="en-US" dirty="0"/>
          </a:p>
        </p:txBody>
      </p:sp>
      <p:sp>
        <p:nvSpPr>
          <p:cNvPr id="7" name="Text Placeholder 5"/>
          <p:cNvSpPr>
            <a:spLocks noGrp="1"/>
          </p:cNvSpPr>
          <p:nvPr>
            <p:ph type="body" sz="quarter" idx="11"/>
          </p:nvPr>
        </p:nvSpPr>
        <p:spPr>
          <a:xfrm>
            <a:off x="372533" y="2140479"/>
            <a:ext cx="10515600" cy="3886200"/>
          </a:xfrm>
          <a:prstGeom prst="rect">
            <a:avLst/>
          </a:prstGeom>
        </p:spPr>
        <p:txBody>
          <a:bodyPr/>
          <a:lstStyle>
            <a:lvl1pPr marL="228600" indent="-228600">
              <a:buFont typeface="Wingdings" charset="2"/>
              <a:buChar char="§"/>
              <a:defRPr b="0" i="0">
                <a:solidFill>
                  <a:schemeClr val="tx1">
                    <a:lumMod val="65000"/>
                    <a:lumOff val="35000"/>
                  </a:schemeClr>
                </a:solidFill>
                <a:latin typeface="+mj-lt"/>
                <a:ea typeface="Helvetica Neue" charset="0"/>
                <a:cs typeface="Helvetica Neue" charset="0"/>
              </a:defRPr>
            </a:lvl1pPr>
            <a:lvl2pPr marL="685800" indent="-228600">
              <a:buFont typeface="Wingdings" charset="2"/>
              <a:buChar char="§"/>
              <a:defRPr b="0" i="0">
                <a:solidFill>
                  <a:schemeClr val="tx1">
                    <a:lumMod val="65000"/>
                    <a:lumOff val="35000"/>
                  </a:schemeClr>
                </a:solidFill>
                <a:latin typeface="+mj-lt"/>
                <a:ea typeface="Helvetica Neue" charset="0"/>
                <a:cs typeface="Helvetica Neue" charset="0"/>
              </a:defRPr>
            </a:lvl2pPr>
            <a:lvl3pPr marL="1143000" indent="-228600">
              <a:buFont typeface="Wingdings" charset="2"/>
              <a:buChar char="§"/>
              <a:defRPr b="0" i="0">
                <a:solidFill>
                  <a:schemeClr val="tx1">
                    <a:lumMod val="65000"/>
                    <a:lumOff val="35000"/>
                  </a:schemeClr>
                </a:solidFill>
                <a:latin typeface="+mj-lt"/>
                <a:ea typeface="Helvetica Neue" charset="0"/>
                <a:cs typeface="Helvetica Neue" charset="0"/>
              </a:defRPr>
            </a:lvl3pPr>
            <a:lvl4pPr marL="1600200" indent="-228600">
              <a:buFont typeface="Wingdings" charset="2"/>
              <a:buChar char="§"/>
              <a:defRPr b="0" i="0">
                <a:solidFill>
                  <a:schemeClr val="tx1">
                    <a:lumMod val="65000"/>
                    <a:lumOff val="35000"/>
                  </a:schemeClr>
                </a:solidFill>
                <a:latin typeface="+mj-lt"/>
                <a:ea typeface="Helvetica Neue" charset="0"/>
                <a:cs typeface="Helvetica Neue" charset="0"/>
              </a:defRPr>
            </a:lvl4pPr>
            <a:lvl5pPr marL="2057400" indent="-228600">
              <a:buFont typeface="Wingdings" charset="2"/>
              <a:buChar char="§"/>
              <a:defRPr b="0" i="0">
                <a:solidFill>
                  <a:schemeClr val="tx1">
                    <a:lumMod val="65000"/>
                    <a:lumOff val="35000"/>
                  </a:schemeClr>
                </a:solidFill>
                <a:latin typeface="+mj-lt"/>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407458"/>
            <a:ext cx="372533" cy="62930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2533" y="6094101"/>
            <a:ext cx="2505048" cy="561880"/>
          </a:xfrm>
          <a:prstGeom prst="rect">
            <a:avLst/>
          </a:prstGeom>
        </p:spPr>
      </p:pic>
      <p:sp>
        <p:nvSpPr>
          <p:cNvPr id="8" name="Slide Number Placeholder 5"/>
          <p:cNvSpPr>
            <a:spLocks noGrp="1"/>
          </p:cNvSpPr>
          <p:nvPr>
            <p:ph type="sldNum" sz="quarter" idx="4"/>
          </p:nvPr>
        </p:nvSpPr>
        <p:spPr>
          <a:xfrm>
            <a:off x="11550316" y="6396625"/>
            <a:ext cx="545434"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2217BD5A-0803-5F44-B019-64A562D31E5F}"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0" y="6492875"/>
            <a:ext cx="545434" cy="365125"/>
          </a:xfrm>
          <a:prstGeom prst="rect">
            <a:avLst/>
          </a:prstGeom>
        </p:spPr>
        <p:txBody>
          <a:bodyPr vert="horz" lIns="91440" tIns="45720" rIns="91440" bIns="45720" rtlCol="0" anchor="ctr"/>
          <a:lstStyle>
            <a:lvl1pPr algn="l">
              <a:defRPr sz="1200">
                <a:solidFill>
                  <a:schemeClr val="bg2">
                    <a:lumMod val="75000"/>
                  </a:schemeClr>
                </a:solidFill>
                <a:latin typeface="+mj-lt"/>
              </a:defRPr>
            </a:lvl1pPr>
          </a:lstStyle>
          <a:p>
            <a:fld id="{2217BD5A-0803-5F44-B019-64A562D31E5F}" type="slidenum">
              <a:rPr lang="en-US" smtClean="0"/>
              <a:pPr/>
              <a:t>‹#›</a:t>
            </a:fld>
            <a:endParaRPr lang="en-US" dirty="0"/>
          </a:p>
        </p:txBody>
      </p:sp>
    </p:spTree>
    <p:extLst>
      <p:ext uri="{BB962C8B-B14F-4D97-AF65-F5344CB8AC3E}">
        <p14:creationId xmlns:p14="http://schemas.microsoft.com/office/powerpoint/2010/main" val="1601386102"/>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51" r:id="rId3"/>
    <p:sldLayoutId id="2147483685" r:id="rId4"/>
    <p:sldLayoutId id="2147483702" r:id="rId5"/>
    <p:sldLayoutId id="2147483703" r:id="rId6"/>
    <p:sldLayoutId id="2147483675" r:id="rId7"/>
    <p:sldLayoutId id="2147483704" r:id="rId8"/>
    <p:sldLayoutId id="2147483705" r:id="rId9"/>
    <p:sldLayoutId id="2147483691" r:id="rId10"/>
    <p:sldLayoutId id="2147483690" r:id="rId11"/>
    <p:sldLayoutId id="2147483677" r:id="rId12"/>
    <p:sldLayoutId id="2147483696" r:id="rId13"/>
    <p:sldLayoutId id="214748370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tiff"/></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xxxx@intrepidlearning.com" TargetMode="External"/><Relationship Id="rId2" Type="http://schemas.openxmlformats.org/officeDocument/2006/relationships/image" Target="../media/image17.jpg"/><Relationship Id="rId1" Type="http://schemas.openxmlformats.org/officeDocument/2006/relationships/slideLayout" Target="../slideLayouts/slideLayout13.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75127" y="1997839"/>
            <a:ext cx="9941071" cy="1015663"/>
          </a:xfrm>
          <a:prstGeom prst="rect">
            <a:avLst/>
          </a:prstGeom>
          <a:noFill/>
        </p:spPr>
        <p:txBody>
          <a:bodyPr wrap="square" rtlCol="0">
            <a:spAutoFit/>
          </a:bodyPr>
          <a:lstStyle/>
          <a:p>
            <a:r>
              <a:rPr lang="en-US" sz="6000" dirty="0">
                <a:solidFill>
                  <a:schemeClr val="bg1"/>
                </a:solidFill>
                <a:latin typeface="+mj-lt"/>
              </a:rPr>
              <a:t>Digital Learning Blueprint</a:t>
            </a:r>
          </a:p>
        </p:txBody>
      </p:sp>
      <p:sp>
        <p:nvSpPr>
          <p:cNvPr id="12" name="Rectangle 11"/>
          <p:cNvSpPr/>
          <p:nvPr/>
        </p:nvSpPr>
        <p:spPr>
          <a:xfrm>
            <a:off x="4338320" y="4545762"/>
            <a:ext cx="7274560" cy="538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Our blueprint to leverage modern digital learning methodologies. </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907" y="6231653"/>
            <a:ext cx="2367153" cy="498012"/>
          </a:xfrm>
          <a:prstGeom prst="rect">
            <a:avLst/>
          </a:prstGeom>
        </p:spPr>
      </p:pic>
    </p:spTree>
    <p:extLst>
      <p:ext uri="{BB962C8B-B14F-4D97-AF65-F5344CB8AC3E}">
        <p14:creationId xmlns:p14="http://schemas.microsoft.com/office/powerpoint/2010/main" val="11674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8" y="4321883"/>
            <a:ext cx="1964673" cy="2031325"/>
          </a:xfrm>
          <a:prstGeom prst="rect">
            <a:avLst/>
          </a:prstGeom>
          <a:noFill/>
        </p:spPr>
        <p:txBody>
          <a:bodyPr wrap="square" rtlCol="0">
            <a:spAutoFit/>
          </a:bodyPr>
          <a:lstStyle/>
          <a:p>
            <a:r>
              <a:rPr lang="en-US" dirty="0">
                <a:latin typeface="+mj-lt"/>
              </a:rPr>
              <a:t>Make a plan for collecting baseline data on the performance gaps you identified in the previous section. </a:t>
            </a:r>
          </a:p>
        </p:txBody>
      </p:sp>
      <p:sp>
        <p:nvSpPr>
          <p:cNvPr id="11" name="Rectangle 10"/>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90051" y="4292781"/>
            <a:ext cx="2370246" cy="2031325"/>
          </a:xfrm>
          <a:prstGeom prst="rect">
            <a:avLst/>
          </a:prstGeom>
          <a:noFill/>
        </p:spPr>
        <p:txBody>
          <a:bodyPr wrap="square" rtlCol="0">
            <a:spAutoFit/>
          </a:bodyPr>
          <a:lstStyle/>
          <a:p>
            <a:r>
              <a:rPr lang="en-US" dirty="0">
                <a:latin typeface="+mj-lt"/>
              </a:rPr>
              <a:t>Evaluate your current learning metrics and think about new ones you have heard about in this course that are possible through digital learning approaches.</a:t>
            </a:r>
          </a:p>
        </p:txBody>
      </p:sp>
      <p:sp>
        <p:nvSpPr>
          <p:cNvPr id="15" name="Rectangle 14"/>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7" name="TextBox 16"/>
          <p:cNvSpPr txBox="1"/>
          <p:nvPr/>
        </p:nvSpPr>
        <p:spPr>
          <a:xfrm>
            <a:off x="8939408" y="4329983"/>
            <a:ext cx="2595716" cy="1200329"/>
          </a:xfrm>
          <a:prstGeom prst="rect">
            <a:avLst/>
          </a:prstGeom>
          <a:noFill/>
        </p:spPr>
        <p:txBody>
          <a:bodyPr wrap="square" rtlCol="0">
            <a:spAutoFit/>
          </a:bodyPr>
          <a:lstStyle/>
          <a:p>
            <a:r>
              <a:rPr lang="en-US" dirty="0">
                <a:latin typeface="+mj-lt"/>
              </a:rPr>
              <a:t>Tip: Feel free to use slides from the Digital Learning Sample Metrics deck to include here.</a:t>
            </a:r>
          </a:p>
        </p:txBody>
      </p:sp>
      <p:sp>
        <p:nvSpPr>
          <p:cNvPr id="25" name="TextBox 24"/>
          <p:cNvSpPr txBox="1"/>
          <p:nvPr/>
        </p:nvSpPr>
        <p:spPr>
          <a:xfrm>
            <a:off x="464410" y="156436"/>
            <a:ext cx="10498443" cy="2308324"/>
          </a:xfrm>
          <a:prstGeom prst="rect">
            <a:avLst/>
          </a:prstGeom>
          <a:noFill/>
        </p:spPr>
        <p:txBody>
          <a:bodyPr wrap="square" rtlCol="0">
            <a:spAutoFit/>
          </a:bodyPr>
          <a:lstStyle/>
          <a:p>
            <a:r>
              <a:rPr lang="en-US" sz="4800" dirty="0">
                <a:solidFill>
                  <a:schemeClr val="bg1"/>
                </a:solidFill>
                <a:latin typeface="+mj-lt"/>
              </a:rPr>
              <a:t>In this section, you’ll identify the business impact you want to get from your digital learning transformation.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929" y="3679743"/>
            <a:ext cx="650240" cy="650240"/>
          </a:xfrm>
          <a:prstGeom prst="rect">
            <a:avLst/>
          </a:prstGeom>
        </p:spPr>
      </p:pic>
      <p:pic>
        <p:nvPicPr>
          <p:cNvPr id="6" name="Picture 5"/>
          <p:cNvPicPr>
            <a:picLocks noChangeAspect="1"/>
          </p:cNvPicPr>
          <p:nvPr/>
        </p:nvPicPr>
        <p:blipFill>
          <a:blip r:embed="rId4"/>
          <a:stretch>
            <a:fillRect/>
          </a:stretch>
        </p:blipFill>
        <p:spPr>
          <a:xfrm>
            <a:off x="4349212" y="3661138"/>
            <a:ext cx="671250" cy="671250"/>
          </a:xfrm>
          <a:prstGeom prst="rect">
            <a:avLst/>
          </a:prstGeom>
        </p:spPr>
      </p:pic>
      <p:sp>
        <p:nvSpPr>
          <p:cNvPr id="4" name="Slide Number Placeholder 3"/>
          <p:cNvSpPr>
            <a:spLocks noGrp="1"/>
          </p:cNvSpPr>
          <p:nvPr>
            <p:ph type="sldNum" sz="quarter" idx="4"/>
          </p:nvPr>
        </p:nvSpPr>
        <p:spPr/>
        <p:txBody>
          <a:bodyPr/>
          <a:lstStyle/>
          <a:p>
            <a:fld id="{2217BD5A-0803-5F44-B019-64A562D31E5F}" type="slidenum">
              <a:rPr lang="en-US" smtClean="0"/>
              <a:pPr/>
              <a:t>10</a:t>
            </a:fld>
            <a:endParaRPr lang="en-US" dirty="0"/>
          </a:p>
        </p:txBody>
      </p:sp>
      <p:sp>
        <p:nvSpPr>
          <p:cNvPr id="19" name="TextBox 18"/>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31" y="3679743"/>
            <a:ext cx="650240" cy="650240"/>
          </a:xfrm>
          <a:prstGeom prst="rect">
            <a:avLst/>
          </a:prstGeom>
        </p:spPr>
      </p:pic>
    </p:spTree>
    <p:extLst>
      <p:ext uri="{BB962C8B-B14F-4D97-AF65-F5344CB8AC3E}">
        <p14:creationId xmlns:p14="http://schemas.microsoft.com/office/powerpoint/2010/main" val="417545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11</a:t>
            </a:fld>
            <a:endParaRPr lang="en-US" dirty="0"/>
          </a:p>
        </p:txBody>
      </p:sp>
      <p:sp>
        <p:nvSpPr>
          <p:cNvPr id="11" name="TextBox 10"/>
          <p:cNvSpPr txBox="1"/>
          <p:nvPr/>
        </p:nvSpPr>
        <p:spPr>
          <a:xfrm>
            <a:off x="601883" y="276191"/>
            <a:ext cx="2033287" cy="1323439"/>
          </a:xfrm>
          <a:prstGeom prst="rect">
            <a:avLst/>
          </a:prstGeom>
          <a:noFill/>
        </p:spPr>
        <p:txBody>
          <a:bodyPr wrap="square" rtlCol="0">
            <a:spAutoFit/>
          </a:bodyPr>
          <a:lstStyle/>
          <a:p>
            <a:pPr algn="r"/>
            <a:r>
              <a:rPr lang="en-US" sz="4000" b="1" dirty="0"/>
              <a:t>Baseline Data</a:t>
            </a:r>
          </a:p>
        </p:txBody>
      </p:sp>
      <p:graphicFrame>
        <p:nvGraphicFramePr>
          <p:cNvPr id="8" name="Table 7"/>
          <p:cNvGraphicFramePr>
            <a:graphicFrameLocks noGrp="1"/>
          </p:cNvGraphicFramePr>
          <p:nvPr>
            <p:extLst>
              <p:ext uri="{D42A27DB-BD31-4B8C-83A1-F6EECF244321}">
                <p14:modId xmlns:p14="http://schemas.microsoft.com/office/powerpoint/2010/main" val="784559590"/>
              </p:ext>
            </p:extLst>
          </p:nvPr>
        </p:nvGraphicFramePr>
        <p:xfrm>
          <a:off x="601883" y="2016172"/>
          <a:ext cx="10988234" cy="4608156"/>
        </p:xfrm>
        <a:graphic>
          <a:graphicData uri="http://schemas.openxmlformats.org/drawingml/2006/table">
            <a:tbl>
              <a:tblPr firstRow="1" bandRow="1">
                <a:tableStyleId>{5C22544A-7EE6-4342-B048-85BDC9FD1C3A}</a:tableStyleId>
              </a:tblPr>
              <a:tblGrid>
                <a:gridCol w="2313780">
                  <a:extLst>
                    <a:ext uri="{9D8B030D-6E8A-4147-A177-3AD203B41FA5}">
                      <a16:colId xmlns:a16="http://schemas.microsoft.com/office/drawing/2014/main" val="20000"/>
                    </a:ext>
                  </a:extLst>
                </a:gridCol>
                <a:gridCol w="4337227">
                  <a:extLst>
                    <a:ext uri="{9D8B030D-6E8A-4147-A177-3AD203B41FA5}">
                      <a16:colId xmlns:a16="http://schemas.microsoft.com/office/drawing/2014/main" val="20001"/>
                    </a:ext>
                  </a:extLst>
                </a:gridCol>
                <a:gridCol w="4337227">
                  <a:extLst>
                    <a:ext uri="{9D8B030D-6E8A-4147-A177-3AD203B41FA5}">
                      <a16:colId xmlns:a16="http://schemas.microsoft.com/office/drawing/2014/main" val="20002"/>
                    </a:ext>
                  </a:extLst>
                </a:gridCol>
              </a:tblGrid>
              <a:tr h="710186">
                <a:tc>
                  <a:txBody>
                    <a:bodyPr/>
                    <a:lstStyle/>
                    <a:p>
                      <a:pPr algn="ctr"/>
                      <a:r>
                        <a:rPr lang="en-US" sz="1600" dirty="0">
                          <a:latin typeface="+mj-lt"/>
                        </a:rPr>
                        <a:t>Performance Gap</a:t>
                      </a:r>
                    </a:p>
                  </a:txBody>
                  <a:tcPr anchor="ctr">
                    <a:lnB w="12700" cap="flat" cmpd="sng" algn="ctr">
                      <a:solidFill>
                        <a:schemeClr val="bg2"/>
                      </a:solidFill>
                      <a:prstDash val="solid"/>
                      <a:round/>
                      <a:headEnd type="none" w="med" len="med"/>
                      <a:tailEnd type="none" w="med" len="med"/>
                    </a:lnB>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Data Needed</a:t>
                      </a:r>
                    </a:p>
                  </a:txBody>
                  <a:tcPr anchor="ctr">
                    <a:lnB w="12700" cap="flat" cmpd="sng" algn="ctr">
                      <a:solidFill>
                        <a:schemeClr val="bg2"/>
                      </a:solidFill>
                      <a:prstDash val="solid"/>
                      <a:round/>
                      <a:headEnd type="none" w="med" len="med"/>
                      <a:tailEnd type="none" w="med" len="med"/>
                    </a:lnB>
                    <a:solidFill>
                      <a:schemeClr val="accent3"/>
                    </a:solidFill>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Plan to Collect Data</a:t>
                      </a:r>
                    </a:p>
                  </a:txBody>
                  <a:tcPr anchor="ctr">
                    <a:lnB w="12700" cap="flat" cmpd="sng" algn="ctr">
                      <a:solidFill>
                        <a:schemeClr val="bg2"/>
                      </a:solidFill>
                      <a:prstDash val="solid"/>
                      <a:round/>
                      <a:headEnd type="none" w="med" len="med"/>
                      <a:tailEnd type="none" w="med" len="med"/>
                    </a:lnB>
                    <a:solidFill>
                      <a:srgbClr val="F88924"/>
                    </a:solidFill>
                  </a:tcPr>
                </a:tc>
                <a:extLst>
                  <a:ext uri="{0D108BD9-81ED-4DB2-BD59-A6C34878D82A}">
                    <a16:rowId xmlns:a16="http://schemas.microsoft.com/office/drawing/2014/main" val="10000"/>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9797">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9" name="TextBox 8"/>
          <p:cNvSpPr txBox="1"/>
          <p:nvPr/>
        </p:nvSpPr>
        <p:spPr>
          <a:xfrm>
            <a:off x="2867220" y="476245"/>
            <a:ext cx="8718330" cy="923330"/>
          </a:xfrm>
          <a:prstGeom prst="rect">
            <a:avLst/>
          </a:prstGeom>
          <a:noFill/>
        </p:spPr>
        <p:txBody>
          <a:bodyPr wrap="square" rtlCol="0">
            <a:spAutoFit/>
          </a:bodyPr>
          <a:lstStyle/>
          <a:p>
            <a:r>
              <a:rPr lang="en-US" dirty="0">
                <a:latin typeface="+mj-lt"/>
              </a:rPr>
              <a:t>Looking back at the performance gaps we want to address, what sort of </a:t>
            </a:r>
            <a:r>
              <a:rPr lang="en-US" b="1" dirty="0">
                <a:solidFill>
                  <a:schemeClr val="accent2"/>
                </a:solidFill>
                <a:latin typeface="+mj-lt"/>
              </a:rPr>
              <a:t>before and after data </a:t>
            </a:r>
            <a:r>
              <a:rPr lang="en-US" dirty="0">
                <a:latin typeface="+mj-lt"/>
              </a:rPr>
              <a:t>can we collect that would show whether or not we moved the needle? How should we collect this data? </a:t>
            </a:r>
          </a:p>
        </p:txBody>
      </p:sp>
      <p:grpSp>
        <p:nvGrpSpPr>
          <p:cNvPr id="7" name="Group 6"/>
          <p:cNvGrpSpPr/>
          <p:nvPr/>
        </p:nvGrpSpPr>
        <p:grpSpPr>
          <a:xfrm>
            <a:off x="272717" y="3520758"/>
            <a:ext cx="11312833" cy="356478"/>
            <a:chOff x="277284" y="2734825"/>
            <a:chExt cx="11312833" cy="356478"/>
          </a:xfrm>
        </p:grpSpPr>
        <p:sp>
          <p:nvSpPr>
            <p:cNvPr id="3" name="Triangle 2"/>
            <p:cNvSpPr/>
            <p:nvPr/>
          </p:nvSpPr>
          <p:spPr>
            <a:xfrm rot="5400000">
              <a:off x="255906" y="2802697"/>
              <a:ext cx="309984" cy="2672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883" y="2734825"/>
              <a:ext cx="10988234" cy="3564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867220" y="1571183"/>
            <a:ext cx="6096000" cy="276999"/>
          </a:xfrm>
          <a:prstGeom prst="rect">
            <a:avLst/>
          </a:prstGeom>
        </p:spPr>
        <p:txBody>
          <a:bodyPr>
            <a:spAutoFit/>
          </a:bodyPr>
          <a:lstStyle/>
          <a:p>
            <a:pPr lvl="0"/>
            <a:r>
              <a:rPr lang="en-US" sz="1200" dirty="0">
                <a:solidFill>
                  <a:srgbClr val="000000"/>
                </a:solidFill>
                <a:latin typeface="Calibri Light"/>
              </a:rPr>
              <a:t>*</a:t>
            </a:r>
            <a:r>
              <a:rPr lang="en-US" sz="1200" i="1" dirty="0">
                <a:solidFill>
                  <a:srgbClr val="000000"/>
                </a:solidFill>
                <a:latin typeface="Calibri Light"/>
              </a:rPr>
              <a:t>Red highlight indicates the most important metric we will want to focus on.</a:t>
            </a:r>
            <a:endParaRPr lang="en-US" sz="1200" dirty="0">
              <a:solidFill>
                <a:srgbClr val="000000"/>
              </a:solidFill>
              <a:latin typeface="Calibri Light"/>
            </a:endParaRPr>
          </a:p>
        </p:txBody>
      </p:sp>
    </p:spTree>
    <p:extLst>
      <p:ext uri="{BB962C8B-B14F-4D97-AF65-F5344CB8AC3E}">
        <p14:creationId xmlns:p14="http://schemas.microsoft.com/office/powerpoint/2010/main" val="103925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68995" y="272516"/>
            <a:ext cx="11998323" cy="1323439"/>
            <a:chOff x="-1185322" y="5614334"/>
            <a:chExt cx="13520462" cy="1323439"/>
          </a:xfrm>
        </p:grpSpPr>
        <p:sp>
          <p:nvSpPr>
            <p:cNvPr id="11" name="TextBox 10"/>
            <p:cNvSpPr txBox="1"/>
            <p:nvPr/>
          </p:nvSpPr>
          <p:spPr>
            <a:xfrm>
              <a:off x="-1185322" y="5614334"/>
              <a:ext cx="2542536" cy="1323439"/>
            </a:xfrm>
            <a:prstGeom prst="rect">
              <a:avLst/>
            </a:prstGeom>
            <a:noFill/>
          </p:spPr>
          <p:txBody>
            <a:bodyPr wrap="square" rtlCol="0">
              <a:spAutoFit/>
            </a:bodyPr>
            <a:lstStyle/>
            <a:p>
              <a:pPr algn="r"/>
              <a:r>
                <a:rPr lang="en-US" sz="4000" b="1" dirty="0"/>
                <a:t>Success Metrics</a:t>
              </a:r>
            </a:p>
          </p:txBody>
        </p:sp>
        <p:sp>
          <p:nvSpPr>
            <p:cNvPr id="12" name="TextBox 11"/>
            <p:cNvSpPr txBox="1"/>
            <p:nvPr/>
          </p:nvSpPr>
          <p:spPr>
            <a:xfrm>
              <a:off x="1613730" y="5814388"/>
              <a:ext cx="10721410" cy="923330"/>
            </a:xfrm>
            <a:prstGeom prst="rect">
              <a:avLst/>
            </a:prstGeom>
            <a:noFill/>
          </p:spPr>
          <p:txBody>
            <a:bodyPr wrap="square" rtlCol="0">
              <a:spAutoFit/>
            </a:bodyPr>
            <a:lstStyle/>
            <a:p>
              <a:r>
                <a:rPr lang="en-US" dirty="0">
                  <a:latin typeface="+mj-lt"/>
                </a:rPr>
                <a:t>Now let's think about the </a:t>
              </a:r>
              <a:r>
                <a:rPr lang="en-US" b="1" dirty="0">
                  <a:solidFill>
                    <a:schemeClr val="accent2"/>
                  </a:solidFill>
                  <a:latin typeface="+mj-lt"/>
                </a:rPr>
                <a:t>success metrics </a:t>
              </a:r>
              <a:r>
                <a:rPr lang="en-US" dirty="0">
                  <a:latin typeface="+mj-lt"/>
                </a:rPr>
                <a:t>we can track during the program to compare against our baseline measures. What data do we want to collect to compare against the baseline, and how would it manifest itself in what we measure as the course progresses?</a:t>
              </a:r>
            </a:p>
          </p:txBody>
        </p:sp>
      </p:grpSp>
      <p:graphicFrame>
        <p:nvGraphicFramePr>
          <p:cNvPr id="35" name="Table 34"/>
          <p:cNvGraphicFramePr>
            <a:graphicFrameLocks noGrp="1"/>
          </p:cNvGraphicFramePr>
          <p:nvPr>
            <p:extLst>
              <p:ext uri="{D42A27DB-BD31-4B8C-83A1-F6EECF244321}">
                <p14:modId xmlns:p14="http://schemas.microsoft.com/office/powerpoint/2010/main" val="3972092116"/>
              </p:ext>
            </p:extLst>
          </p:nvPr>
        </p:nvGraphicFramePr>
        <p:xfrm>
          <a:off x="354957" y="2201500"/>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j-lt"/>
                          <a:ea typeface="+mn-ea"/>
                          <a:cs typeface="+mn-cs"/>
                        </a:rPr>
                        <a:t>Evidence of behavior change</a:t>
                      </a:r>
                    </a:p>
                  </a:txBody>
                  <a:tcPr anchor="ctr"/>
                </a:tc>
                <a:extLst>
                  <a:ext uri="{0D108BD9-81ED-4DB2-BD59-A6C34878D82A}">
                    <a16:rowId xmlns:a16="http://schemas.microsoft.com/office/drawing/2014/main" val="10000"/>
                  </a:ext>
                </a:extLst>
              </a:tr>
              <a:tr h="3193183">
                <a:tc>
                  <a:txBody>
                    <a:bodyPr/>
                    <a:lstStyle/>
                    <a:p>
                      <a:r>
                        <a:rPr lang="en-US" sz="1600" i="0" dirty="0">
                          <a:latin typeface="+mj-lt"/>
                        </a:rPr>
                        <a:t>How will we  connect what learners do in the course to their behavior on the job? Some ideas include asking learners to work on job deliverables or having follow-up activities that ask them to reflect on skills application. </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421964781"/>
              </p:ext>
            </p:extLst>
          </p:nvPr>
        </p:nvGraphicFramePr>
        <p:xfrm>
          <a:off x="4359798"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Completion criteria for the initiative</a:t>
                      </a:r>
                    </a:p>
                  </a:txBody>
                  <a:tcPr anchor="ctr">
                    <a:solidFill>
                      <a:srgbClr val="00B0F0"/>
                    </a:solidFill>
                  </a:tcPr>
                </a:tc>
                <a:extLst>
                  <a:ext uri="{0D108BD9-81ED-4DB2-BD59-A6C34878D82A}">
                    <a16:rowId xmlns:a16="http://schemas.microsoft.com/office/drawing/2014/main" val="10000"/>
                  </a:ext>
                </a:extLst>
              </a:tr>
              <a:tr h="3193183">
                <a:tc>
                  <a:txBody>
                    <a:bodyPr/>
                    <a:lstStyle/>
                    <a:p>
                      <a:r>
                        <a:rPr lang="en-US" sz="1600" i="0" dirty="0">
                          <a:latin typeface="+mj-lt"/>
                        </a:rPr>
                        <a:t>How will learners know they are done in this program? What completion criteria should we communicate to them. E.g. you’re done when you submit a group assignment, or earn XX out of YY points or earn so-and-so badge. </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15985846"/>
              </p:ext>
            </p:extLst>
          </p:nvPr>
        </p:nvGraphicFramePr>
        <p:xfrm>
          <a:off x="8364639"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j-lt"/>
                          <a:ea typeface="+mn-ea"/>
                          <a:cs typeface="+mn-cs"/>
                        </a:rPr>
                        <a:t>Engagement metrics</a:t>
                      </a:r>
                      <a:endParaRPr lang="en-US" sz="1600" dirty="0">
                        <a:latin typeface="+mj-lt"/>
                      </a:endParaRPr>
                    </a:p>
                  </a:txBody>
                  <a:tcPr anchor="ctr">
                    <a:solidFill>
                      <a:schemeClr val="accent2"/>
                    </a:solidFill>
                  </a:tcPr>
                </a:tc>
                <a:extLst>
                  <a:ext uri="{0D108BD9-81ED-4DB2-BD59-A6C34878D82A}">
                    <a16:rowId xmlns:a16="http://schemas.microsoft.com/office/drawing/2014/main" val="10000"/>
                  </a:ext>
                </a:extLst>
              </a:tr>
              <a:tr h="3193183">
                <a:tc>
                  <a:txBody>
                    <a:bodyPr/>
                    <a:lstStyle/>
                    <a:p>
                      <a:r>
                        <a:rPr lang="en-US" sz="1600" i="0" dirty="0">
                          <a:latin typeface="+mj-lt"/>
                        </a:rPr>
                        <a:t>What learner behaviors would indicate that they are truly engaged in the initiative? For example, participating in group assignments, being active in discussion forums, reviewing content, etc.</a:t>
                      </a:r>
                    </a:p>
                  </a:txBody>
                  <a:tcPr>
                    <a:solidFill>
                      <a:schemeClr val="bg1"/>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
          </p:nvPr>
        </p:nvSpPr>
        <p:spPr/>
        <p:txBody>
          <a:bodyPr/>
          <a:lstStyle/>
          <a:p>
            <a:fld id="{2217BD5A-0803-5F44-B019-64A562D31E5F}" type="slidenum">
              <a:rPr lang="en-US" smtClean="0"/>
              <a:pPr/>
              <a:t>12</a:t>
            </a:fld>
            <a:endParaRPr lang="en-US" dirty="0"/>
          </a:p>
        </p:txBody>
      </p:sp>
    </p:spTree>
    <p:extLst>
      <p:ext uri="{BB962C8B-B14F-4D97-AF65-F5344CB8AC3E}">
        <p14:creationId xmlns:p14="http://schemas.microsoft.com/office/powerpoint/2010/main" val="87761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4466" y="2828835"/>
            <a:ext cx="7432868" cy="1200329"/>
          </a:xfrm>
          <a:prstGeom prst="rect">
            <a:avLst/>
          </a:prstGeom>
          <a:noFill/>
        </p:spPr>
        <p:txBody>
          <a:bodyPr wrap="square" rtlCol="0">
            <a:spAutoFit/>
          </a:bodyPr>
          <a:lstStyle/>
          <a:p>
            <a:r>
              <a:rPr lang="en-US" sz="3600" dirty="0">
                <a:solidFill>
                  <a:schemeClr val="bg1"/>
                </a:solidFill>
              </a:rPr>
              <a:t>Learning culture and digital learning vision</a:t>
            </a:r>
          </a:p>
        </p:txBody>
      </p:sp>
      <p:sp>
        <p:nvSpPr>
          <p:cNvPr id="9" name="Rectangle 8"/>
          <p:cNvSpPr/>
          <p:nvPr/>
        </p:nvSpPr>
        <p:spPr>
          <a:xfrm>
            <a:off x="1532032" y="2762957"/>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3</a:t>
            </a:r>
          </a:p>
        </p:txBody>
      </p:sp>
      <p:sp>
        <p:nvSpPr>
          <p:cNvPr id="2" name="Slide Number Placeholder 1"/>
          <p:cNvSpPr>
            <a:spLocks noGrp="1"/>
          </p:cNvSpPr>
          <p:nvPr>
            <p:ph type="sldNum" sz="quarter" idx="4"/>
          </p:nvPr>
        </p:nvSpPr>
        <p:spPr/>
        <p:txBody>
          <a:bodyPr/>
          <a:lstStyle/>
          <a:p>
            <a:fld id="{2217BD5A-0803-5F44-B019-64A562D31E5F}" type="slidenum">
              <a:rPr lang="en-US" smtClean="0"/>
              <a:pPr/>
              <a:t>13</a:t>
            </a:fld>
            <a:endParaRPr lang="en-US" dirty="0"/>
          </a:p>
        </p:txBody>
      </p:sp>
    </p:spTree>
    <p:extLst>
      <p:ext uri="{BB962C8B-B14F-4D97-AF65-F5344CB8AC3E}">
        <p14:creationId xmlns:p14="http://schemas.microsoft.com/office/powerpoint/2010/main" val="1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8" y="4329983"/>
            <a:ext cx="2192189" cy="2308324"/>
          </a:xfrm>
          <a:prstGeom prst="rect">
            <a:avLst/>
          </a:prstGeom>
          <a:noFill/>
        </p:spPr>
        <p:txBody>
          <a:bodyPr wrap="square" rtlCol="0">
            <a:spAutoFit/>
          </a:bodyPr>
          <a:lstStyle/>
          <a:p>
            <a:r>
              <a:rPr lang="en-US" dirty="0">
                <a:latin typeface="+mj-lt"/>
              </a:rPr>
              <a:t>Evaluate your current learning culture in terms of audience readiness, leadership support, and other aspects of culture you may need to address. </a:t>
            </a:r>
          </a:p>
        </p:txBody>
      </p:sp>
      <p:sp>
        <p:nvSpPr>
          <p:cNvPr id="11" name="Rectangle 10"/>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80785" y="4329983"/>
            <a:ext cx="2595716" cy="1477328"/>
          </a:xfrm>
          <a:prstGeom prst="rect">
            <a:avLst/>
          </a:prstGeom>
          <a:noFill/>
        </p:spPr>
        <p:txBody>
          <a:bodyPr wrap="square" rtlCol="0">
            <a:spAutoFit/>
          </a:bodyPr>
          <a:lstStyle/>
          <a:p>
            <a:r>
              <a:rPr lang="en-US" dirty="0">
                <a:latin typeface="+mj-lt"/>
              </a:rPr>
              <a:t>Brainstorm what your new learning culture will need to look like, feel like, and what will need to change.</a:t>
            </a:r>
          </a:p>
        </p:txBody>
      </p:sp>
      <p:sp>
        <p:nvSpPr>
          <p:cNvPr id="15" name="Rectangle 14"/>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7" name="TextBox 16"/>
          <p:cNvSpPr txBox="1"/>
          <p:nvPr/>
        </p:nvSpPr>
        <p:spPr>
          <a:xfrm>
            <a:off x="8905263" y="4327837"/>
            <a:ext cx="2595716" cy="1754326"/>
          </a:xfrm>
          <a:prstGeom prst="rect">
            <a:avLst/>
          </a:prstGeom>
          <a:noFill/>
        </p:spPr>
        <p:txBody>
          <a:bodyPr wrap="square" rtlCol="0">
            <a:spAutoFit/>
          </a:bodyPr>
          <a:lstStyle/>
          <a:p>
            <a:r>
              <a:rPr lang="en-US" dirty="0">
                <a:latin typeface="+mj-lt"/>
              </a:rPr>
              <a:t>Articulate your vision statement or list your vision attributes for the learning experiences you want to create for your learners.  </a:t>
            </a:r>
          </a:p>
        </p:txBody>
      </p:sp>
      <p:sp>
        <p:nvSpPr>
          <p:cNvPr id="25" name="TextBox 24"/>
          <p:cNvSpPr txBox="1"/>
          <p:nvPr/>
        </p:nvSpPr>
        <p:spPr>
          <a:xfrm>
            <a:off x="464410" y="156436"/>
            <a:ext cx="10498443" cy="2308324"/>
          </a:xfrm>
          <a:prstGeom prst="rect">
            <a:avLst/>
          </a:prstGeom>
          <a:noFill/>
        </p:spPr>
        <p:txBody>
          <a:bodyPr wrap="square" rtlCol="0">
            <a:spAutoFit/>
          </a:bodyPr>
          <a:lstStyle/>
          <a:p>
            <a:r>
              <a:rPr lang="en-US" sz="4800" dirty="0">
                <a:solidFill>
                  <a:schemeClr val="bg1"/>
                </a:solidFill>
                <a:latin typeface="+mj-lt"/>
              </a:rPr>
              <a:t>In this section, you’ll articulate your vision for what kind of learning culture you want to create.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4" y="3679743"/>
            <a:ext cx="650240" cy="650240"/>
          </a:xfrm>
          <a:prstGeom prst="rect">
            <a:avLst/>
          </a:prstGeom>
        </p:spPr>
      </p:pic>
      <p:sp>
        <p:nvSpPr>
          <p:cNvPr id="5" name="Rectangle 4">
            <a:extLst>
              <a:ext uri="{FF2B5EF4-FFF2-40B4-BE49-F238E27FC236}">
                <a16:creationId xmlns:a16="http://schemas.microsoft.com/office/drawing/2014/main" id="{3450A575-C1CD-472A-BFD2-1CBA95F71BF9}"/>
              </a:ext>
            </a:extLst>
          </p:cNvPr>
          <p:cNvSpPr/>
          <p:nvPr/>
        </p:nvSpPr>
        <p:spPr>
          <a:xfrm>
            <a:off x="5247289" y="6231957"/>
            <a:ext cx="2529212" cy="461665"/>
          </a:xfrm>
          <a:prstGeom prst="rect">
            <a:avLst/>
          </a:prstGeom>
        </p:spPr>
        <p:txBody>
          <a:bodyPr wrap="square">
            <a:spAutoFit/>
          </a:bodyPr>
          <a:lstStyle/>
          <a:p>
            <a:r>
              <a:rPr lang="en-US" sz="1200" dirty="0">
                <a:latin typeface="+mj-lt"/>
              </a:rPr>
              <a:t>*Tip: Review Darci Hall’s video on how she did these steps at Providence</a:t>
            </a:r>
          </a:p>
        </p:txBody>
      </p:sp>
      <p:sp>
        <p:nvSpPr>
          <p:cNvPr id="6" name="Slide Number Placeholder 5"/>
          <p:cNvSpPr>
            <a:spLocks noGrp="1"/>
          </p:cNvSpPr>
          <p:nvPr>
            <p:ph type="sldNum" sz="quarter" idx="4"/>
          </p:nvPr>
        </p:nvSpPr>
        <p:spPr/>
        <p:txBody>
          <a:bodyPr/>
          <a:lstStyle/>
          <a:p>
            <a:fld id="{2217BD5A-0803-5F44-B019-64A562D31E5F}" type="slidenum">
              <a:rPr lang="en-US" smtClean="0"/>
              <a:pPr/>
              <a:t>14</a:t>
            </a:fld>
            <a:endParaRPr lang="en-US" dirty="0"/>
          </a:p>
        </p:txBody>
      </p:sp>
      <p:sp>
        <p:nvSpPr>
          <p:cNvPr id="19" name="TextBox 18"/>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pic>
        <p:nvPicPr>
          <p:cNvPr id="18" name="Picture 17"/>
          <p:cNvPicPr>
            <a:picLocks noChangeAspect="1"/>
          </p:cNvPicPr>
          <p:nvPr/>
        </p:nvPicPr>
        <p:blipFill>
          <a:blip r:embed="rId4"/>
          <a:stretch>
            <a:fillRect/>
          </a:stretch>
        </p:blipFill>
        <p:spPr>
          <a:xfrm>
            <a:off x="4389847" y="3745783"/>
            <a:ext cx="582054" cy="58205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929" y="3671643"/>
            <a:ext cx="650240" cy="650240"/>
          </a:xfrm>
          <a:prstGeom prst="rect">
            <a:avLst/>
          </a:prstGeom>
        </p:spPr>
      </p:pic>
    </p:spTree>
    <p:extLst>
      <p:ext uri="{BB962C8B-B14F-4D97-AF65-F5344CB8AC3E}">
        <p14:creationId xmlns:p14="http://schemas.microsoft.com/office/powerpoint/2010/main" val="90682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11647488" y="6162675"/>
            <a:ext cx="544512" cy="365125"/>
          </a:xfrm>
        </p:spPr>
        <p:txBody>
          <a:bodyPr/>
          <a:lstStyle/>
          <a:p>
            <a:fld id="{2217BD5A-0803-5F44-B019-64A562D31E5F}" type="slidenum">
              <a:rPr lang="en-US" smtClean="0"/>
              <a:pPr/>
              <a:t>15</a:t>
            </a:fld>
            <a:endParaRPr lang="en-US" dirty="0"/>
          </a:p>
        </p:txBody>
      </p:sp>
      <p:grpSp>
        <p:nvGrpSpPr>
          <p:cNvPr id="13" name="Group 12"/>
          <p:cNvGrpSpPr/>
          <p:nvPr/>
        </p:nvGrpSpPr>
        <p:grpSpPr>
          <a:xfrm>
            <a:off x="0" y="262611"/>
            <a:ext cx="11647487" cy="1323439"/>
            <a:chOff x="-386217" y="5370651"/>
            <a:chExt cx="12989358" cy="1323439"/>
          </a:xfrm>
        </p:grpSpPr>
        <p:sp>
          <p:nvSpPr>
            <p:cNvPr id="11" name="TextBox 10"/>
            <p:cNvSpPr txBox="1"/>
            <p:nvPr/>
          </p:nvSpPr>
          <p:spPr>
            <a:xfrm>
              <a:off x="-386217" y="5370651"/>
              <a:ext cx="3020992" cy="1323439"/>
            </a:xfrm>
            <a:prstGeom prst="rect">
              <a:avLst/>
            </a:prstGeom>
            <a:noFill/>
          </p:spPr>
          <p:txBody>
            <a:bodyPr wrap="square" rtlCol="0">
              <a:spAutoFit/>
            </a:bodyPr>
            <a:lstStyle/>
            <a:p>
              <a:pPr algn="r"/>
              <a:r>
                <a:rPr lang="en-US" sz="4000" b="1" dirty="0"/>
                <a:t>Audience </a:t>
              </a:r>
            </a:p>
            <a:p>
              <a:pPr algn="r"/>
              <a:r>
                <a:rPr lang="en-US" sz="4000" b="1" dirty="0"/>
                <a:t>Readiness</a:t>
              </a:r>
            </a:p>
          </p:txBody>
        </p:sp>
        <p:sp>
          <p:nvSpPr>
            <p:cNvPr id="12" name="TextBox 11"/>
            <p:cNvSpPr txBox="1"/>
            <p:nvPr/>
          </p:nvSpPr>
          <p:spPr>
            <a:xfrm>
              <a:off x="2964680" y="5847704"/>
              <a:ext cx="9638461" cy="369332"/>
            </a:xfrm>
            <a:prstGeom prst="rect">
              <a:avLst/>
            </a:prstGeom>
            <a:noFill/>
          </p:spPr>
          <p:txBody>
            <a:bodyPr wrap="square" rtlCol="0">
              <a:spAutoFit/>
            </a:bodyPr>
            <a:lstStyle/>
            <a:p>
              <a:r>
                <a:rPr lang="en-US" dirty="0">
                  <a:latin typeface="+mj-lt"/>
                </a:rPr>
                <a:t>How </a:t>
              </a:r>
              <a:r>
                <a:rPr lang="en-US" b="1" dirty="0">
                  <a:solidFill>
                    <a:srgbClr val="F78924"/>
                  </a:solidFill>
                  <a:latin typeface="+mj-lt"/>
                </a:rPr>
                <a:t>ready</a:t>
              </a:r>
              <a:r>
                <a:rPr lang="en-US" dirty="0">
                  <a:latin typeface="+mj-lt"/>
                </a:rPr>
                <a:t> is our </a:t>
              </a:r>
              <a:r>
                <a:rPr lang="en-US" b="1" dirty="0">
                  <a:solidFill>
                    <a:srgbClr val="F78924"/>
                  </a:solidFill>
                  <a:latin typeface="+mj-lt"/>
                </a:rPr>
                <a:t>audience</a:t>
              </a:r>
              <a:r>
                <a:rPr lang="en-US" dirty="0">
                  <a:latin typeface="+mj-lt"/>
                </a:rPr>
                <a:t> for truly digital, social and collaborative learning experiences?</a:t>
              </a:r>
            </a:p>
          </p:txBody>
        </p:sp>
      </p:grpSp>
      <p:graphicFrame>
        <p:nvGraphicFramePr>
          <p:cNvPr id="7" name="Table 6"/>
          <p:cNvGraphicFramePr>
            <a:graphicFrameLocks noGrp="1"/>
          </p:cNvGraphicFramePr>
          <p:nvPr>
            <p:extLst>
              <p:ext uri="{D42A27DB-BD31-4B8C-83A1-F6EECF244321}">
                <p14:modId xmlns:p14="http://schemas.microsoft.com/office/powerpoint/2010/main" val="858018893"/>
              </p:ext>
            </p:extLst>
          </p:nvPr>
        </p:nvGraphicFramePr>
        <p:xfrm>
          <a:off x="515717" y="2137335"/>
          <a:ext cx="11131770" cy="640080"/>
        </p:xfrm>
        <a:graphic>
          <a:graphicData uri="http://schemas.openxmlformats.org/drawingml/2006/table">
            <a:tbl>
              <a:tblPr firstRow="1" bandRow="1">
                <a:tableStyleId>{5C22544A-7EE6-4342-B048-85BDC9FD1C3A}</a:tableStyleId>
              </a:tblPr>
              <a:tblGrid>
                <a:gridCol w="3303929">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619561">
                  <a:extLst>
                    <a:ext uri="{9D8B030D-6E8A-4147-A177-3AD203B41FA5}">
                      <a16:colId xmlns:a16="http://schemas.microsoft.com/office/drawing/2014/main" val="20002"/>
                    </a:ext>
                  </a:extLst>
                </a:gridCol>
              </a:tblGrid>
              <a:tr h="370840">
                <a:tc>
                  <a:txBody>
                    <a:bodyPr/>
                    <a:lstStyle/>
                    <a:p>
                      <a:r>
                        <a:rPr lang="en-US" dirty="0"/>
                        <a:t>What current attitudes do they hold?</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5000"/>
                      </a:schemeClr>
                    </a:solidFill>
                  </a:tcPr>
                </a:tc>
                <a:tc>
                  <a:txBody>
                    <a:bodyPr/>
                    <a:lstStyle/>
                    <a:p>
                      <a:r>
                        <a:rPr lang="en-US" sz="1400" b="0" dirty="0">
                          <a:solidFill>
                            <a:schemeClr val="tx1"/>
                          </a:solidFill>
                          <a:latin typeface="+mj-lt"/>
                        </a:rPr>
                        <a:t>Enter</a:t>
                      </a:r>
                      <a:r>
                        <a:rPr lang="en-US" sz="1400" b="0" baseline="0" dirty="0">
                          <a:solidFill>
                            <a:schemeClr val="tx1"/>
                          </a:solidFill>
                          <a:latin typeface="+mj-lt"/>
                        </a:rPr>
                        <a:t> your answer here</a:t>
                      </a:r>
                      <a:endParaRPr lang="en-US" sz="1400" b="0" dirty="0">
                        <a:solidFill>
                          <a:schemeClr val="tx1"/>
                        </a:solidFill>
                        <a:latin typeface="+mj-lt"/>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7845182"/>
              </p:ext>
            </p:extLst>
          </p:nvPr>
        </p:nvGraphicFramePr>
        <p:xfrm>
          <a:off x="515717" y="3265755"/>
          <a:ext cx="11131770" cy="640080"/>
        </p:xfrm>
        <a:graphic>
          <a:graphicData uri="http://schemas.openxmlformats.org/drawingml/2006/table">
            <a:tbl>
              <a:tblPr firstRow="1" bandRow="1">
                <a:tableStyleId>{5C22544A-7EE6-4342-B048-85BDC9FD1C3A}</a:tableStyleId>
              </a:tblPr>
              <a:tblGrid>
                <a:gridCol w="332707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6412">
                  <a:extLst>
                    <a:ext uri="{9D8B030D-6E8A-4147-A177-3AD203B41FA5}">
                      <a16:colId xmlns:a16="http://schemas.microsoft.com/office/drawing/2014/main" val="20002"/>
                    </a:ext>
                  </a:extLst>
                </a:gridCol>
              </a:tblGrid>
              <a:tr h="0">
                <a:tc>
                  <a:txBody>
                    <a:bodyPr/>
                    <a:lstStyle/>
                    <a:p>
                      <a:r>
                        <a:rPr lang="en-US" b="1" dirty="0"/>
                        <a:t>What digital approaches have</a:t>
                      </a:r>
                      <a:r>
                        <a:rPr lang="en-US" b="1" baseline="0" dirty="0"/>
                        <a:t> we tried that succeeded?</a:t>
                      </a:r>
                      <a:endParaRPr lang="en-US"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3D9"/>
                    </a:solidFill>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Enter</a:t>
                      </a:r>
                      <a:r>
                        <a:rPr lang="en-US" sz="1400" b="0" kern="1200" baseline="0" dirty="0">
                          <a:solidFill>
                            <a:schemeClr val="tx1"/>
                          </a:solidFill>
                          <a:latin typeface="+mj-lt"/>
                          <a:ea typeface="+mn-ea"/>
                          <a:cs typeface="+mn-cs"/>
                        </a:rPr>
                        <a:t> your answer here</a:t>
                      </a:r>
                      <a:endParaRPr lang="en-US" sz="1400" b="0" kern="1200" dirty="0">
                        <a:solidFill>
                          <a:schemeClr val="tx1"/>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37934047"/>
              </p:ext>
            </p:extLst>
          </p:nvPr>
        </p:nvGraphicFramePr>
        <p:xfrm>
          <a:off x="515717" y="4394175"/>
          <a:ext cx="11131770" cy="640080"/>
        </p:xfrm>
        <a:graphic>
          <a:graphicData uri="http://schemas.openxmlformats.org/drawingml/2006/table">
            <a:tbl>
              <a:tblPr firstRow="1" bandRow="1">
                <a:tableStyleId>{5C22544A-7EE6-4342-B048-85BDC9FD1C3A}</a:tableStyleId>
              </a:tblPr>
              <a:tblGrid>
                <a:gridCol w="3350227">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73263">
                  <a:extLst>
                    <a:ext uri="{9D8B030D-6E8A-4147-A177-3AD203B41FA5}">
                      <a16:colId xmlns:a16="http://schemas.microsoft.com/office/drawing/2014/main" val="20002"/>
                    </a:ext>
                  </a:extLst>
                </a:gridCol>
              </a:tblGrid>
              <a:tr h="370840">
                <a:tc>
                  <a:txBody>
                    <a:bodyPr/>
                    <a:lstStyle/>
                    <a:p>
                      <a:r>
                        <a:rPr lang="en-US" dirty="0"/>
                        <a:t>What have we tried in the past that failed?</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Enter</a:t>
                      </a:r>
                      <a:r>
                        <a:rPr lang="en-US" sz="1400" b="0" kern="1200" baseline="0" dirty="0">
                          <a:solidFill>
                            <a:schemeClr val="tx1"/>
                          </a:solidFill>
                          <a:latin typeface="+mj-lt"/>
                          <a:ea typeface="+mn-ea"/>
                          <a:cs typeface="+mn-cs"/>
                        </a:rPr>
                        <a:t> your answer here</a:t>
                      </a:r>
                      <a:endParaRPr lang="en-US" sz="1400" b="0" kern="1200" dirty="0">
                        <a:solidFill>
                          <a:schemeClr val="tx1"/>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20429908"/>
              </p:ext>
            </p:extLst>
          </p:nvPr>
        </p:nvGraphicFramePr>
        <p:xfrm>
          <a:off x="515717" y="5522595"/>
          <a:ext cx="11131770" cy="640080"/>
        </p:xfrm>
        <a:graphic>
          <a:graphicData uri="http://schemas.openxmlformats.org/drawingml/2006/table">
            <a:tbl>
              <a:tblPr firstRow="1" bandRow="1">
                <a:tableStyleId>{5C22544A-7EE6-4342-B048-85BDC9FD1C3A}</a:tableStyleId>
              </a:tblPr>
              <a:tblGrid>
                <a:gridCol w="3373377">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50113">
                  <a:extLst>
                    <a:ext uri="{9D8B030D-6E8A-4147-A177-3AD203B41FA5}">
                      <a16:colId xmlns:a16="http://schemas.microsoft.com/office/drawing/2014/main" val="20002"/>
                    </a:ext>
                  </a:extLst>
                </a:gridCol>
              </a:tblGrid>
              <a:tr h="370840">
                <a:tc>
                  <a:txBody>
                    <a:bodyPr/>
                    <a:lstStyle/>
                    <a:p>
                      <a:r>
                        <a:rPr lang="en-US" dirty="0"/>
                        <a:t>What should we do differently to change attitudes?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3D9"/>
                    </a:solidFill>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j-lt"/>
                          <a:ea typeface="+mn-ea"/>
                          <a:cs typeface="+mn-cs"/>
                        </a:rPr>
                        <a:t>Enter</a:t>
                      </a:r>
                      <a:r>
                        <a:rPr lang="en-US" sz="1400" b="0" kern="1200" baseline="0" dirty="0">
                          <a:solidFill>
                            <a:schemeClr val="tx1"/>
                          </a:solidFill>
                          <a:latin typeface="+mj-lt"/>
                          <a:ea typeface="+mn-ea"/>
                          <a:cs typeface="+mn-cs"/>
                        </a:rPr>
                        <a:t> your answer here</a:t>
                      </a:r>
                      <a:endParaRPr lang="en-US" sz="1400" b="0" kern="1200" dirty="0">
                        <a:solidFill>
                          <a:schemeClr val="tx1"/>
                        </a:solidFill>
                        <a:latin typeface="+mj-lt"/>
                        <a:ea typeface="+mn-ea"/>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11647488" y="6162675"/>
            <a:ext cx="544512" cy="365125"/>
          </a:xfrm>
        </p:spPr>
        <p:txBody>
          <a:bodyPr/>
          <a:lstStyle/>
          <a:p>
            <a:fld id="{2217BD5A-0803-5F44-B019-64A562D31E5F}"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35392157"/>
              </p:ext>
            </p:extLst>
          </p:nvPr>
        </p:nvGraphicFramePr>
        <p:xfrm>
          <a:off x="540150" y="2176040"/>
          <a:ext cx="10988234" cy="4143738"/>
        </p:xfrm>
        <a:graphic>
          <a:graphicData uri="http://schemas.openxmlformats.org/drawingml/2006/table">
            <a:tbl>
              <a:tblPr firstRow="1" bandRow="1">
                <a:tableStyleId>{5C22544A-7EE6-4342-B048-85BDC9FD1C3A}</a:tableStyleId>
              </a:tblPr>
              <a:tblGrid>
                <a:gridCol w="5494117">
                  <a:extLst>
                    <a:ext uri="{9D8B030D-6E8A-4147-A177-3AD203B41FA5}">
                      <a16:colId xmlns:a16="http://schemas.microsoft.com/office/drawing/2014/main" val="20000"/>
                    </a:ext>
                  </a:extLst>
                </a:gridCol>
                <a:gridCol w="5494117">
                  <a:extLst>
                    <a:ext uri="{9D8B030D-6E8A-4147-A177-3AD203B41FA5}">
                      <a16:colId xmlns:a16="http://schemas.microsoft.com/office/drawing/2014/main" val="20001"/>
                    </a:ext>
                  </a:extLst>
                </a:gridCol>
              </a:tblGrid>
              <a:tr h="950554">
                <a:tc>
                  <a:txBody>
                    <a:bodyPr/>
                    <a:lstStyle/>
                    <a:p>
                      <a:pPr algn="ctr"/>
                      <a:r>
                        <a:rPr lang="en-US" sz="1600" dirty="0">
                          <a:latin typeface="+mj-lt"/>
                        </a:rPr>
                        <a:t>Our stakeholders</a:t>
                      </a:r>
                    </a:p>
                  </a:txBody>
                  <a:tcPr anchor="ctr">
                    <a:lnB w="12700" cap="flat" cmpd="sng" algn="ctr">
                      <a:no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600" i="1" dirty="0">
                          <a:latin typeface="+mj-lt"/>
                        </a:rPr>
                        <a:t>Stakeholder</a:t>
                      </a:r>
                      <a:r>
                        <a:rPr lang="en-US" sz="1600" i="1" baseline="0" dirty="0">
                          <a:latin typeface="+mj-lt"/>
                        </a:rPr>
                        <a:t> 1</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600" i="1" baseline="0" dirty="0">
                          <a:latin typeface="+mj-lt"/>
                        </a:rPr>
                        <a:t>Stakeholder 2</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1600" i="1" baseline="0" dirty="0">
                          <a:latin typeface="+mj-lt"/>
                        </a:rPr>
                        <a:t>Stakeholder 3</a:t>
                      </a:r>
                      <a:endParaRPr lang="en-US" sz="1600" i="1" dirty="0">
                        <a:latin typeface="+mj-lt"/>
                      </a:endParaRPr>
                    </a:p>
                  </a:txBody>
                  <a:tcPr anchor="ctr">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193184">
                <a:tc gridSpan="2">
                  <a:txBody>
                    <a:bodyPr/>
                    <a:lstStyle/>
                    <a:p>
                      <a:r>
                        <a:rPr lang="en-US" sz="1600" i="0" dirty="0">
                          <a:latin typeface="+mj-lt"/>
                        </a:rPr>
                        <a:t>Describe ideas to market this change, involve them in it,</a:t>
                      </a:r>
                      <a:r>
                        <a:rPr lang="en-US" sz="1600" i="0" baseline="0" dirty="0">
                          <a:latin typeface="+mj-lt"/>
                        </a:rPr>
                        <a:t> </a:t>
                      </a:r>
                      <a:r>
                        <a:rPr lang="en-US" sz="1600" i="0" dirty="0">
                          <a:latin typeface="+mj-lt"/>
                        </a:rPr>
                        <a:t>and what support and commitment we will ask from them.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540150" y="314379"/>
            <a:ext cx="10693698" cy="1323439"/>
            <a:chOff x="-261437" y="5370653"/>
            <a:chExt cx="11925687" cy="1323439"/>
          </a:xfrm>
        </p:grpSpPr>
        <p:sp>
          <p:nvSpPr>
            <p:cNvPr id="11" name="TextBox 10"/>
            <p:cNvSpPr txBox="1"/>
            <p:nvPr/>
          </p:nvSpPr>
          <p:spPr>
            <a:xfrm>
              <a:off x="-261437" y="5370653"/>
              <a:ext cx="3074085" cy="1323439"/>
            </a:xfrm>
            <a:prstGeom prst="rect">
              <a:avLst/>
            </a:prstGeom>
            <a:noFill/>
          </p:spPr>
          <p:txBody>
            <a:bodyPr wrap="square" rtlCol="0">
              <a:spAutoFit/>
            </a:bodyPr>
            <a:lstStyle/>
            <a:p>
              <a:pPr algn="r"/>
              <a:r>
                <a:rPr lang="en-US" sz="4000" b="1" dirty="0"/>
                <a:t>Leadership</a:t>
              </a:r>
            </a:p>
            <a:p>
              <a:pPr algn="r"/>
              <a:r>
                <a:rPr lang="en-US" sz="4000" b="1" dirty="0"/>
                <a:t>Support</a:t>
              </a:r>
            </a:p>
          </p:txBody>
        </p:sp>
        <p:sp>
          <p:nvSpPr>
            <p:cNvPr id="12" name="TextBox 11"/>
            <p:cNvSpPr txBox="1"/>
            <p:nvPr/>
          </p:nvSpPr>
          <p:spPr>
            <a:xfrm>
              <a:off x="2961305" y="5570707"/>
              <a:ext cx="8702945" cy="923330"/>
            </a:xfrm>
            <a:prstGeom prst="rect">
              <a:avLst/>
            </a:prstGeom>
            <a:noFill/>
          </p:spPr>
          <p:txBody>
            <a:bodyPr wrap="square" rtlCol="0">
              <a:spAutoFit/>
            </a:bodyPr>
            <a:lstStyle/>
            <a:p>
              <a:r>
                <a:rPr lang="en-US" b="1" dirty="0">
                  <a:solidFill>
                    <a:srgbClr val="F78924"/>
                  </a:solidFill>
                  <a:latin typeface="+mj-lt"/>
                </a:rPr>
                <a:t>Stakeholder support</a:t>
              </a:r>
              <a:r>
                <a:rPr lang="en-US" dirty="0">
                  <a:latin typeface="+mj-lt"/>
                </a:rPr>
                <a:t> is obviously important when trying to implement change so let’s take some time to think through how we are going to market the change and how we will gain the support of our stakeholders. </a:t>
              </a:r>
            </a:p>
          </p:txBody>
        </p:sp>
      </p:grpSp>
    </p:spTree>
    <p:extLst>
      <p:ext uri="{BB962C8B-B14F-4D97-AF65-F5344CB8AC3E}">
        <p14:creationId xmlns:p14="http://schemas.microsoft.com/office/powerpoint/2010/main" val="80479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17</a:t>
            </a:fld>
            <a:endParaRPr lang="en-US" dirty="0"/>
          </a:p>
        </p:txBody>
      </p:sp>
      <p:sp>
        <p:nvSpPr>
          <p:cNvPr id="12" name="TextBox 11"/>
          <p:cNvSpPr txBox="1"/>
          <p:nvPr/>
        </p:nvSpPr>
        <p:spPr>
          <a:xfrm>
            <a:off x="2851355" y="462346"/>
            <a:ext cx="8796133" cy="646331"/>
          </a:xfrm>
          <a:prstGeom prst="rect">
            <a:avLst/>
          </a:prstGeom>
          <a:noFill/>
        </p:spPr>
        <p:txBody>
          <a:bodyPr wrap="square" rtlCol="0">
            <a:spAutoFit/>
          </a:bodyPr>
          <a:lstStyle/>
          <a:p>
            <a:r>
              <a:rPr lang="en-US" dirty="0">
                <a:latin typeface="+mj-lt"/>
              </a:rPr>
              <a:t>What other aspects of our </a:t>
            </a:r>
            <a:r>
              <a:rPr lang="en-US" b="1" dirty="0">
                <a:solidFill>
                  <a:schemeClr val="accent2"/>
                </a:solidFill>
                <a:latin typeface="+mj-lt"/>
              </a:rPr>
              <a:t>learning culture</a:t>
            </a:r>
            <a:r>
              <a:rPr lang="en-US" b="1" dirty="0">
                <a:latin typeface="+mj-lt"/>
              </a:rPr>
              <a:t> </a:t>
            </a:r>
            <a:r>
              <a:rPr lang="en-US" dirty="0">
                <a:latin typeface="+mj-lt"/>
              </a:rPr>
              <a:t>are strengths and which are challenges we need to address? </a:t>
            </a:r>
          </a:p>
        </p:txBody>
      </p:sp>
      <p:sp>
        <p:nvSpPr>
          <p:cNvPr id="9" name="TextBox 8"/>
          <p:cNvSpPr txBox="1"/>
          <p:nvPr/>
        </p:nvSpPr>
        <p:spPr>
          <a:xfrm>
            <a:off x="0" y="262292"/>
            <a:ext cx="2708907" cy="1323439"/>
          </a:xfrm>
          <a:prstGeom prst="rect">
            <a:avLst/>
          </a:prstGeom>
          <a:noFill/>
        </p:spPr>
        <p:txBody>
          <a:bodyPr wrap="square" rtlCol="0">
            <a:spAutoFit/>
          </a:bodyPr>
          <a:lstStyle/>
          <a:p>
            <a:pPr algn="r"/>
            <a:r>
              <a:rPr lang="en-US" sz="4000" b="1" dirty="0"/>
              <a:t>Other Aspects</a:t>
            </a:r>
          </a:p>
        </p:txBody>
      </p:sp>
      <p:graphicFrame>
        <p:nvGraphicFramePr>
          <p:cNvPr id="8" name="Table 7">
            <a:extLst>
              <a:ext uri="{FF2B5EF4-FFF2-40B4-BE49-F238E27FC236}">
                <a16:creationId xmlns:a16="http://schemas.microsoft.com/office/drawing/2014/main" id="{5667B827-908C-4A8B-A679-D672F75071BB}"/>
              </a:ext>
            </a:extLst>
          </p:cNvPr>
          <p:cNvGraphicFramePr>
            <a:graphicFrameLocks noGrp="1"/>
          </p:cNvGraphicFramePr>
          <p:nvPr>
            <p:extLst>
              <p:ext uri="{D42A27DB-BD31-4B8C-83A1-F6EECF244321}">
                <p14:modId xmlns:p14="http://schemas.microsoft.com/office/powerpoint/2010/main" val="1901915394"/>
              </p:ext>
            </p:extLst>
          </p:nvPr>
        </p:nvGraphicFramePr>
        <p:xfrm>
          <a:off x="525550" y="2576052"/>
          <a:ext cx="11131770" cy="3901489"/>
        </p:xfrm>
        <a:graphic>
          <a:graphicData uri="http://schemas.openxmlformats.org/drawingml/2006/table">
            <a:tbl>
              <a:tblPr firstRow="1" bandRow="1">
                <a:tableStyleId>{5C22544A-7EE6-4342-B048-85BDC9FD1C3A}</a:tableStyleId>
              </a:tblPr>
              <a:tblGrid>
                <a:gridCol w="525581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667672">
                  <a:extLst>
                    <a:ext uri="{9D8B030D-6E8A-4147-A177-3AD203B41FA5}">
                      <a16:colId xmlns:a16="http://schemas.microsoft.com/office/drawing/2014/main" val="20002"/>
                    </a:ext>
                  </a:extLst>
                </a:gridCol>
              </a:tblGrid>
              <a:tr h="3901489">
                <a:tc>
                  <a:txBody>
                    <a:bodyPr/>
                    <a:lstStyle/>
                    <a:p>
                      <a:pPr marL="285750" indent="-285750">
                        <a:spcBef>
                          <a:spcPts val="600"/>
                        </a:spcBef>
                        <a:buFont typeface="Arial" charset="0"/>
                        <a:buChar char="•"/>
                      </a:pPr>
                      <a:r>
                        <a:rPr lang="en-US" sz="1600" b="0" kern="1200" dirty="0">
                          <a:solidFill>
                            <a:schemeClr val="tx1"/>
                          </a:solidFill>
                          <a:latin typeface="+mj-lt"/>
                          <a:ea typeface="+mn-ea"/>
                          <a:cs typeface="+mn-cs"/>
                        </a:rPr>
                        <a:t>Example 1</a:t>
                      </a:r>
                    </a:p>
                    <a:p>
                      <a:pPr marL="285750" indent="-285750">
                        <a:spcBef>
                          <a:spcPts val="600"/>
                        </a:spcBef>
                        <a:buFont typeface="Arial" charset="0"/>
                        <a:buChar char="•"/>
                      </a:pPr>
                      <a:r>
                        <a:rPr lang="en-US" sz="1600" b="0" kern="1200" dirty="0">
                          <a:solidFill>
                            <a:schemeClr val="tx1"/>
                          </a:solidFill>
                          <a:latin typeface="+mj-lt"/>
                          <a:ea typeface="+mn-ea"/>
                          <a:cs typeface="+mn-cs"/>
                        </a:rPr>
                        <a:t>Example 2</a:t>
                      </a:r>
                    </a:p>
                    <a:p>
                      <a:endParaRPr lang="en-US" sz="1600" b="0" dirty="0">
                        <a:latin typeface="+mj-l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dirty="0">
                        <a:latin typeface="+mj-lt"/>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5000"/>
                      </a:schemeClr>
                    </a:solidFill>
                  </a:tcPr>
                </a:tc>
                <a:tc>
                  <a:txBody>
                    <a:bodyPr/>
                    <a:lstStyle/>
                    <a:p>
                      <a:pPr marL="285750" indent="-285750">
                        <a:spcBef>
                          <a:spcPts val="600"/>
                        </a:spcBef>
                        <a:buFont typeface="Arial" charset="0"/>
                        <a:buChar char="•"/>
                      </a:pPr>
                      <a:r>
                        <a:rPr lang="en-US" sz="1600" b="0" kern="1200" dirty="0">
                          <a:solidFill>
                            <a:schemeClr val="tx1"/>
                          </a:solidFill>
                          <a:latin typeface="+mj-lt"/>
                          <a:ea typeface="+mn-ea"/>
                          <a:cs typeface="+mn-cs"/>
                        </a:rPr>
                        <a:t>Example 1</a:t>
                      </a:r>
                    </a:p>
                    <a:p>
                      <a:pPr marL="285750" indent="-285750">
                        <a:spcBef>
                          <a:spcPts val="600"/>
                        </a:spcBef>
                        <a:buFont typeface="Arial" charset="0"/>
                        <a:buChar char="•"/>
                      </a:pPr>
                      <a:r>
                        <a:rPr lang="en-US" sz="1600" b="0" kern="1200" dirty="0">
                          <a:solidFill>
                            <a:schemeClr val="tx1"/>
                          </a:solidFill>
                          <a:latin typeface="+mj-lt"/>
                          <a:ea typeface="+mn-ea"/>
                          <a:cs typeface="+mn-cs"/>
                        </a:rPr>
                        <a:t>Example 2</a:t>
                      </a:r>
                    </a:p>
                    <a:p>
                      <a:pPr marL="285750" indent="-285750">
                        <a:spcBef>
                          <a:spcPts val="600"/>
                        </a:spcBef>
                        <a:buFont typeface="Arial" charset="0"/>
                        <a:buChar char="•"/>
                      </a:pPr>
                      <a:r>
                        <a:rPr lang="en-US" sz="1600" b="0" kern="1200" dirty="0">
                          <a:solidFill>
                            <a:schemeClr val="tx1"/>
                          </a:solidFill>
                          <a:latin typeface="+mj-lt"/>
                          <a:ea typeface="+mn-ea"/>
                          <a:cs typeface="+mn-cs"/>
                        </a:rPr>
                        <a:t>Example 3</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BB2BA991-4BB6-4869-AA92-A105D063BFC8}"/>
              </a:ext>
            </a:extLst>
          </p:cNvPr>
          <p:cNvGraphicFramePr>
            <a:graphicFrameLocks noGrp="1"/>
          </p:cNvGraphicFramePr>
          <p:nvPr>
            <p:extLst>
              <p:ext uri="{D42A27DB-BD31-4B8C-83A1-F6EECF244321}">
                <p14:modId xmlns:p14="http://schemas.microsoft.com/office/powerpoint/2010/main" val="96338914"/>
              </p:ext>
            </p:extLst>
          </p:nvPr>
        </p:nvGraphicFramePr>
        <p:xfrm>
          <a:off x="515718" y="2022204"/>
          <a:ext cx="5245986" cy="370840"/>
        </p:xfrm>
        <a:graphic>
          <a:graphicData uri="http://schemas.openxmlformats.org/drawingml/2006/table">
            <a:tbl>
              <a:tblPr firstRow="1" bandRow="1">
                <a:tableStyleId>{5C22544A-7EE6-4342-B048-85BDC9FD1C3A}</a:tableStyleId>
              </a:tblPr>
              <a:tblGrid>
                <a:gridCol w="5245986">
                  <a:extLst>
                    <a:ext uri="{9D8B030D-6E8A-4147-A177-3AD203B41FA5}">
                      <a16:colId xmlns:a16="http://schemas.microsoft.com/office/drawing/2014/main" val="20000"/>
                    </a:ext>
                  </a:extLst>
                </a:gridCol>
              </a:tblGrid>
              <a:tr h="370840">
                <a:tc>
                  <a:txBody>
                    <a:bodyPr/>
                    <a:lstStyle/>
                    <a:p>
                      <a:pPr algn="ctr"/>
                      <a:r>
                        <a:rPr lang="en-US" b="0" dirty="0"/>
                        <a:t>Strengths of our learning culture </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356A"/>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7E018324-5553-4295-9824-04336446F7C4}"/>
              </a:ext>
            </a:extLst>
          </p:cNvPr>
          <p:cNvGraphicFramePr>
            <a:graphicFrameLocks noGrp="1"/>
          </p:cNvGraphicFramePr>
          <p:nvPr>
            <p:extLst>
              <p:ext uri="{D42A27DB-BD31-4B8C-83A1-F6EECF244321}">
                <p14:modId xmlns:p14="http://schemas.microsoft.com/office/powerpoint/2010/main" val="1364751183"/>
              </p:ext>
            </p:extLst>
          </p:nvPr>
        </p:nvGraphicFramePr>
        <p:xfrm>
          <a:off x="5997677" y="2022204"/>
          <a:ext cx="5649810" cy="370840"/>
        </p:xfrm>
        <a:graphic>
          <a:graphicData uri="http://schemas.openxmlformats.org/drawingml/2006/table">
            <a:tbl>
              <a:tblPr firstRow="1" bandRow="1">
                <a:tableStyleId>{5C22544A-7EE6-4342-B048-85BDC9FD1C3A}</a:tableStyleId>
              </a:tblPr>
              <a:tblGrid>
                <a:gridCol w="5649810">
                  <a:extLst>
                    <a:ext uri="{9D8B030D-6E8A-4147-A177-3AD203B41FA5}">
                      <a16:colId xmlns:a16="http://schemas.microsoft.com/office/drawing/2014/main" val="20000"/>
                    </a:ext>
                  </a:extLst>
                </a:gridCol>
              </a:tblGrid>
              <a:tr h="370840">
                <a:tc>
                  <a:txBody>
                    <a:bodyPr/>
                    <a:lstStyle/>
                    <a:p>
                      <a:pPr algn="ctr"/>
                      <a:r>
                        <a:rPr lang="en-US" b="0" dirty="0"/>
                        <a:t>Things we will need to address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866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18</a:t>
            </a:fld>
            <a:endParaRPr lang="en-US" dirty="0"/>
          </a:p>
        </p:txBody>
      </p:sp>
      <p:grpSp>
        <p:nvGrpSpPr>
          <p:cNvPr id="13" name="Group 12"/>
          <p:cNvGrpSpPr/>
          <p:nvPr/>
        </p:nvGrpSpPr>
        <p:grpSpPr>
          <a:xfrm>
            <a:off x="104503" y="314379"/>
            <a:ext cx="11542984" cy="1323439"/>
            <a:chOff x="-1525629" y="5370653"/>
            <a:chExt cx="13659288" cy="1323439"/>
          </a:xfrm>
        </p:grpSpPr>
        <p:sp>
          <p:nvSpPr>
            <p:cNvPr id="11" name="TextBox 10"/>
            <p:cNvSpPr txBox="1"/>
            <p:nvPr/>
          </p:nvSpPr>
          <p:spPr>
            <a:xfrm>
              <a:off x="-1525629" y="5370653"/>
              <a:ext cx="3172113" cy="1323439"/>
            </a:xfrm>
            <a:prstGeom prst="rect">
              <a:avLst/>
            </a:prstGeom>
            <a:noFill/>
          </p:spPr>
          <p:txBody>
            <a:bodyPr wrap="square" rtlCol="0">
              <a:spAutoFit/>
            </a:bodyPr>
            <a:lstStyle/>
            <a:p>
              <a:pPr algn="r"/>
              <a:r>
                <a:rPr lang="en-US" sz="4000" b="1" dirty="0"/>
                <a:t>Visioning Exercise</a:t>
              </a:r>
            </a:p>
          </p:txBody>
        </p:sp>
        <p:sp>
          <p:nvSpPr>
            <p:cNvPr id="12" name="TextBox 11"/>
            <p:cNvSpPr txBox="1"/>
            <p:nvPr/>
          </p:nvSpPr>
          <p:spPr>
            <a:xfrm>
              <a:off x="1845026" y="5709206"/>
              <a:ext cx="10288633" cy="646331"/>
            </a:xfrm>
            <a:prstGeom prst="rect">
              <a:avLst/>
            </a:prstGeom>
            <a:noFill/>
          </p:spPr>
          <p:txBody>
            <a:bodyPr wrap="square" rtlCol="0">
              <a:spAutoFit/>
            </a:bodyPr>
            <a:lstStyle/>
            <a:p>
              <a:r>
                <a:rPr lang="en-US" dirty="0">
                  <a:latin typeface="+mj-lt"/>
                </a:rPr>
                <a:t>What is the </a:t>
              </a:r>
              <a:r>
                <a:rPr lang="en-US" b="1" dirty="0">
                  <a:solidFill>
                    <a:srgbClr val="F78924"/>
                  </a:solidFill>
                  <a:latin typeface="+mj-lt"/>
                </a:rPr>
                <a:t>learning culture </a:t>
              </a:r>
              <a:r>
                <a:rPr lang="en-US" dirty="0">
                  <a:latin typeface="+mj-lt"/>
                </a:rPr>
                <a:t>that we want to create? What will it look like for us, what will it feel like for our learners, and what would need to change to get us there?</a:t>
              </a:r>
            </a:p>
          </p:txBody>
        </p:sp>
      </p:grpSp>
      <p:graphicFrame>
        <p:nvGraphicFramePr>
          <p:cNvPr id="8" name="Table 7">
            <a:extLst>
              <a:ext uri="{FF2B5EF4-FFF2-40B4-BE49-F238E27FC236}">
                <a16:creationId xmlns:a16="http://schemas.microsoft.com/office/drawing/2014/main" id="{20066B33-F234-4E3C-A403-91FA1257CFFB}"/>
              </a:ext>
            </a:extLst>
          </p:cNvPr>
          <p:cNvGraphicFramePr>
            <a:graphicFrameLocks noGrp="1"/>
          </p:cNvGraphicFramePr>
          <p:nvPr>
            <p:extLst>
              <p:ext uri="{D42A27DB-BD31-4B8C-83A1-F6EECF244321}">
                <p14:modId xmlns:p14="http://schemas.microsoft.com/office/powerpoint/2010/main" val="1936329094"/>
              </p:ext>
            </p:extLst>
          </p:nvPr>
        </p:nvGraphicFramePr>
        <p:xfrm>
          <a:off x="601883" y="2016172"/>
          <a:ext cx="10924591" cy="4481268"/>
        </p:xfrm>
        <a:graphic>
          <a:graphicData uri="http://schemas.openxmlformats.org/drawingml/2006/table">
            <a:tbl>
              <a:tblPr firstRow="1" bandRow="1">
                <a:tableStyleId>{5C22544A-7EE6-4342-B048-85BDC9FD1C3A}</a:tableStyleId>
              </a:tblPr>
              <a:tblGrid>
                <a:gridCol w="3491553">
                  <a:extLst>
                    <a:ext uri="{9D8B030D-6E8A-4147-A177-3AD203B41FA5}">
                      <a16:colId xmlns:a16="http://schemas.microsoft.com/office/drawing/2014/main" val="20000"/>
                    </a:ext>
                  </a:extLst>
                </a:gridCol>
                <a:gridCol w="3825771">
                  <a:extLst>
                    <a:ext uri="{9D8B030D-6E8A-4147-A177-3AD203B41FA5}">
                      <a16:colId xmlns:a16="http://schemas.microsoft.com/office/drawing/2014/main" val="20001"/>
                    </a:ext>
                  </a:extLst>
                </a:gridCol>
                <a:gridCol w="3607267">
                  <a:extLst>
                    <a:ext uri="{9D8B030D-6E8A-4147-A177-3AD203B41FA5}">
                      <a16:colId xmlns:a16="http://schemas.microsoft.com/office/drawing/2014/main" val="20002"/>
                    </a:ext>
                  </a:extLst>
                </a:gridCol>
              </a:tblGrid>
              <a:tr h="530475">
                <a:tc>
                  <a:txBody>
                    <a:bodyPr/>
                    <a:lstStyle/>
                    <a:p>
                      <a:pPr algn="ctr"/>
                      <a:r>
                        <a:rPr lang="en-US" sz="1600" dirty="0">
                          <a:latin typeface="+mj-lt"/>
                        </a:rPr>
                        <a:t>What it would look like</a:t>
                      </a:r>
                    </a:p>
                  </a:txBody>
                  <a:tcPr anchor="ctr">
                    <a:lnB w="12700" cap="flat" cmpd="sng" algn="ctr">
                      <a:solidFill>
                        <a:schemeClr val="bg2"/>
                      </a:solidFill>
                      <a:prstDash val="solid"/>
                      <a:round/>
                      <a:headEnd type="none" w="med" len="med"/>
                      <a:tailEnd type="none" w="med" len="med"/>
                    </a:lnB>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What it would feel like</a:t>
                      </a:r>
                    </a:p>
                  </a:txBody>
                  <a:tcPr anchor="ctr">
                    <a:lnB w="12700" cap="flat" cmpd="sng" algn="ctr">
                      <a:solidFill>
                        <a:schemeClr val="bg2"/>
                      </a:solidFill>
                      <a:prstDash val="solid"/>
                      <a:round/>
                      <a:headEnd type="none" w="med" len="med"/>
                      <a:tailEnd type="none" w="med" len="med"/>
                    </a:lnB>
                    <a:solidFill>
                      <a:schemeClr val="accent3"/>
                    </a:solidFill>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What would need to change</a:t>
                      </a:r>
                    </a:p>
                  </a:txBody>
                  <a:tcPr anchor="ctr">
                    <a:lnB w="12700" cap="flat" cmpd="sng" algn="ctr">
                      <a:solidFill>
                        <a:schemeClr val="bg2"/>
                      </a:solidFill>
                      <a:prstDash val="solid"/>
                      <a:round/>
                      <a:headEnd type="none" w="med" len="med"/>
                      <a:tailEnd type="none" w="med" len="med"/>
                    </a:lnB>
                    <a:solidFill>
                      <a:srgbClr val="F88924"/>
                    </a:solidFill>
                  </a:tcPr>
                </a:tc>
                <a:extLst>
                  <a:ext uri="{0D108BD9-81ED-4DB2-BD59-A6C34878D82A}">
                    <a16:rowId xmlns:a16="http://schemas.microsoft.com/office/drawing/2014/main" val="10000"/>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4399">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2640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9406254"/>
              </p:ext>
            </p:extLst>
          </p:nvPr>
        </p:nvGraphicFramePr>
        <p:xfrm>
          <a:off x="540150" y="2176040"/>
          <a:ext cx="10988234" cy="3730847"/>
        </p:xfrm>
        <a:graphic>
          <a:graphicData uri="http://schemas.openxmlformats.org/drawingml/2006/table">
            <a:tbl>
              <a:tblPr firstRow="1" bandRow="1">
                <a:tableStyleId>{5C22544A-7EE6-4342-B048-85BDC9FD1C3A}</a:tableStyleId>
              </a:tblPr>
              <a:tblGrid>
                <a:gridCol w="10988234">
                  <a:extLst>
                    <a:ext uri="{9D8B030D-6E8A-4147-A177-3AD203B41FA5}">
                      <a16:colId xmlns:a16="http://schemas.microsoft.com/office/drawing/2014/main" val="20000"/>
                    </a:ext>
                  </a:extLst>
                </a:gridCol>
              </a:tblGrid>
              <a:tr h="537663">
                <a:tc>
                  <a:txBody>
                    <a:bodyPr/>
                    <a:lstStyle/>
                    <a:p>
                      <a:pPr algn="ctr"/>
                      <a:r>
                        <a:rPr lang="en-US" sz="1600" dirty="0">
                          <a:latin typeface="+mj-lt"/>
                        </a:rPr>
                        <a:t>Our vision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193184">
                <a:tc>
                  <a:txBody>
                    <a:bodyPr/>
                    <a:lstStyle/>
                    <a:p>
                      <a:endParaRPr lang="en-US" sz="1600" i="0" dirty="0">
                        <a:highlight>
                          <a:srgbClr val="FFFF00"/>
                        </a:highlight>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104503" y="314379"/>
            <a:ext cx="11542984" cy="1323439"/>
            <a:chOff x="-1525629" y="5370653"/>
            <a:chExt cx="13659288" cy="1323439"/>
          </a:xfrm>
        </p:grpSpPr>
        <p:sp>
          <p:nvSpPr>
            <p:cNvPr id="11" name="TextBox 10"/>
            <p:cNvSpPr txBox="1"/>
            <p:nvPr/>
          </p:nvSpPr>
          <p:spPr>
            <a:xfrm>
              <a:off x="-1525629" y="5370653"/>
              <a:ext cx="2943792" cy="1323439"/>
            </a:xfrm>
            <a:prstGeom prst="rect">
              <a:avLst/>
            </a:prstGeom>
            <a:noFill/>
          </p:spPr>
          <p:txBody>
            <a:bodyPr wrap="square" rtlCol="0">
              <a:spAutoFit/>
            </a:bodyPr>
            <a:lstStyle/>
            <a:p>
              <a:pPr algn="r"/>
              <a:r>
                <a:rPr lang="en-US" sz="4000" b="1" dirty="0"/>
                <a:t>Learning Vision</a:t>
              </a:r>
            </a:p>
          </p:txBody>
        </p:sp>
        <p:sp>
          <p:nvSpPr>
            <p:cNvPr id="12" name="TextBox 11"/>
            <p:cNvSpPr txBox="1"/>
            <p:nvPr/>
          </p:nvSpPr>
          <p:spPr>
            <a:xfrm>
              <a:off x="1795391" y="5847706"/>
              <a:ext cx="10338268" cy="369332"/>
            </a:xfrm>
            <a:prstGeom prst="rect">
              <a:avLst/>
            </a:prstGeom>
            <a:noFill/>
          </p:spPr>
          <p:txBody>
            <a:bodyPr wrap="square" rtlCol="0">
              <a:spAutoFit/>
            </a:bodyPr>
            <a:lstStyle/>
            <a:p>
              <a:r>
                <a:rPr lang="en-US" dirty="0">
                  <a:latin typeface="+mj-lt"/>
                </a:rPr>
                <a:t>What is our vision or our vision attributes for our new learning culture?</a:t>
              </a:r>
            </a:p>
          </p:txBody>
        </p:sp>
      </p:grpSp>
    </p:spTree>
    <p:extLst>
      <p:ext uri="{BB962C8B-B14F-4D97-AF65-F5344CB8AC3E}">
        <p14:creationId xmlns:p14="http://schemas.microsoft.com/office/powerpoint/2010/main" val="266362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8762" y="729454"/>
            <a:ext cx="10498443" cy="1938992"/>
          </a:xfrm>
          <a:prstGeom prst="rect">
            <a:avLst/>
          </a:prstGeom>
          <a:noFill/>
        </p:spPr>
        <p:txBody>
          <a:bodyPr wrap="square" rtlCol="0">
            <a:spAutoFit/>
          </a:bodyPr>
          <a:lstStyle/>
          <a:p>
            <a:r>
              <a:rPr lang="en-US" sz="6000" dirty="0">
                <a:solidFill>
                  <a:schemeClr val="bg1"/>
                </a:solidFill>
                <a:latin typeface="+mj-lt"/>
              </a:rPr>
              <a:t>How to make this Blueprint </a:t>
            </a:r>
            <a:br>
              <a:rPr lang="en-US" sz="6000" dirty="0">
                <a:solidFill>
                  <a:schemeClr val="bg1"/>
                </a:solidFill>
                <a:latin typeface="+mj-lt"/>
              </a:rPr>
            </a:br>
            <a:r>
              <a:rPr lang="en-US" sz="6000" dirty="0">
                <a:solidFill>
                  <a:schemeClr val="bg1"/>
                </a:solidFill>
                <a:latin typeface="+mj-lt"/>
              </a:rPr>
              <a:t>work for you</a:t>
            </a:r>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7" y="4323857"/>
            <a:ext cx="2595716" cy="1200329"/>
          </a:xfrm>
          <a:prstGeom prst="rect">
            <a:avLst/>
          </a:prstGeom>
          <a:noFill/>
        </p:spPr>
        <p:txBody>
          <a:bodyPr wrap="square" rtlCol="0">
            <a:spAutoFit/>
          </a:bodyPr>
          <a:lstStyle/>
          <a:p>
            <a:r>
              <a:rPr lang="en-US" dirty="0">
                <a:latin typeface="+mj-lt"/>
              </a:rPr>
              <a:t>Fill out each slide with the information that relates to your business challenge. </a:t>
            </a:r>
          </a:p>
        </p:txBody>
      </p:sp>
      <p:sp>
        <p:nvSpPr>
          <p:cNvPr id="11" name="Rectangle 10"/>
          <p:cNvSpPr/>
          <p:nvPr/>
        </p:nvSpPr>
        <p:spPr>
          <a:xfrm>
            <a:off x="4185920"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96347" y="4323857"/>
            <a:ext cx="2595716" cy="923330"/>
          </a:xfrm>
          <a:prstGeom prst="rect">
            <a:avLst/>
          </a:prstGeom>
          <a:noFill/>
        </p:spPr>
        <p:txBody>
          <a:bodyPr wrap="square" rtlCol="0">
            <a:spAutoFit/>
          </a:bodyPr>
          <a:lstStyle/>
          <a:p>
            <a:r>
              <a:rPr lang="en-US" dirty="0">
                <a:latin typeface="+mj-lt"/>
              </a:rPr>
              <a:t>Feel free to add, edit, and move slides to best reflect your organization.</a:t>
            </a:r>
          </a:p>
        </p:txBody>
      </p:sp>
      <p:sp>
        <p:nvSpPr>
          <p:cNvPr id="17" name="TextBox 16"/>
          <p:cNvSpPr txBox="1"/>
          <p:nvPr/>
        </p:nvSpPr>
        <p:spPr>
          <a:xfrm>
            <a:off x="8905262" y="4320773"/>
            <a:ext cx="2595716" cy="1477328"/>
          </a:xfrm>
          <a:prstGeom prst="rect">
            <a:avLst/>
          </a:prstGeom>
          <a:noFill/>
        </p:spPr>
        <p:txBody>
          <a:bodyPr wrap="square" rtlCol="0">
            <a:spAutoFit/>
          </a:bodyPr>
          <a:lstStyle/>
          <a:p>
            <a:r>
              <a:rPr lang="en-US" dirty="0">
                <a:latin typeface="+mj-lt"/>
              </a:rPr>
              <a:t>Use the finished blueprint to share with your team and stakeholders as a first step in your learning transformation. </a:t>
            </a:r>
          </a:p>
        </p:txBody>
      </p:sp>
      <p:pic>
        <p:nvPicPr>
          <p:cNvPr id="22" name="Picture 21"/>
          <p:cNvPicPr>
            <a:picLocks noChangeAspect="1"/>
          </p:cNvPicPr>
          <p:nvPr/>
        </p:nvPicPr>
        <p:blipFill>
          <a:blip r:embed="rId3"/>
          <a:stretch>
            <a:fillRect/>
          </a:stretch>
        </p:blipFill>
        <p:spPr>
          <a:xfrm>
            <a:off x="644678" y="3676112"/>
            <a:ext cx="649891" cy="649891"/>
          </a:xfrm>
          <a:prstGeom prst="rect">
            <a:avLst/>
          </a:prstGeom>
        </p:spPr>
      </p:pic>
      <p:pic>
        <p:nvPicPr>
          <p:cNvPr id="23" name="Picture 22"/>
          <p:cNvPicPr>
            <a:picLocks noChangeAspect="1"/>
          </p:cNvPicPr>
          <p:nvPr/>
        </p:nvPicPr>
        <p:blipFill>
          <a:blip r:embed="rId4"/>
          <a:stretch>
            <a:fillRect/>
          </a:stretch>
        </p:blipFill>
        <p:spPr>
          <a:xfrm>
            <a:off x="4401188" y="3746112"/>
            <a:ext cx="579891" cy="579891"/>
          </a:xfrm>
          <a:prstGeom prst="rect">
            <a:avLst/>
          </a:prstGeom>
        </p:spPr>
      </p:pic>
      <p:sp>
        <p:nvSpPr>
          <p:cNvPr id="3" name="Slide Number Placeholder 2"/>
          <p:cNvSpPr>
            <a:spLocks noGrp="1"/>
          </p:cNvSpPr>
          <p:nvPr>
            <p:ph type="sldNum" sz="quarter" idx="4"/>
          </p:nvPr>
        </p:nvSpPr>
        <p:spPr/>
        <p:txBody>
          <a:bodyPr/>
          <a:lstStyle/>
          <a:p>
            <a:fld id="{2217BD5A-0803-5F44-B019-64A562D31E5F}" type="slidenum">
              <a:rPr lang="en-US" smtClean="0"/>
              <a:pPr/>
              <a:t>2</a:t>
            </a:fld>
            <a:endParaRPr lang="en-US" dirty="0"/>
          </a:p>
        </p:txBody>
      </p:sp>
      <p:sp>
        <p:nvSpPr>
          <p:cNvPr id="20" name="TextBox 19"/>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sp>
        <p:nvSpPr>
          <p:cNvPr id="24" name="Rectangle 23"/>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838" y="3801436"/>
            <a:ext cx="522421" cy="522421"/>
          </a:xfrm>
          <a:prstGeom prst="rect">
            <a:avLst/>
          </a:prstGeom>
        </p:spPr>
      </p:pic>
    </p:spTree>
    <p:extLst>
      <p:ext uri="{BB962C8B-B14F-4D97-AF65-F5344CB8AC3E}">
        <p14:creationId xmlns:p14="http://schemas.microsoft.com/office/powerpoint/2010/main" val="135642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4466" y="3105836"/>
            <a:ext cx="7432868" cy="646331"/>
          </a:xfrm>
          <a:prstGeom prst="rect">
            <a:avLst/>
          </a:prstGeom>
          <a:noFill/>
        </p:spPr>
        <p:txBody>
          <a:bodyPr wrap="square" rtlCol="0">
            <a:spAutoFit/>
          </a:bodyPr>
          <a:lstStyle/>
          <a:p>
            <a:r>
              <a:rPr lang="en-US" sz="3600" dirty="0">
                <a:solidFill>
                  <a:schemeClr val="bg1"/>
                </a:solidFill>
              </a:rPr>
              <a:t>Technology ecosystem</a:t>
            </a:r>
          </a:p>
        </p:txBody>
      </p:sp>
      <p:sp>
        <p:nvSpPr>
          <p:cNvPr id="9" name="Rectangle 8"/>
          <p:cNvSpPr/>
          <p:nvPr/>
        </p:nvSpPr>
        <p:spPr>
          <a:xfrm>
            <a:off x="1532032" y="2762957"/>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4</a:t>
            </a:r>
          </a:p>
        </p:txBody>
      </p:sp>
    </p:spTree>
    <p:extLst>
      <p:ext uri="{BB962C8B-B14F-4D97-AF65-F5344CB8AC3E}">
        <p14:creationId xmlns:p14="http://schemas.microsoft.com/office/powerpoint/2010/main" val="178017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8" y="4327997"/>
            <a:ext cx="2270725" cy="2308324"/>
          </a:xfrm>
          <a:prstGeom prst="rect">
            <a:avLst/>
          </a:prstGeom>
          <a:noFill/>
        </p:spPr>
        <p:txBody>
          <a:bodyPr wrap="square" rtlCol="0">
            <a:spAutoFit/>
          </a:bodyPr>
          <a:lstStyle/>
          <a:p>
            <a:r>
              <a:rPr lang="en-US" dirty="0">
                <a:latin typeface="+mj-lt"/>
              </a:rPr>
              <a:t>List requirements that your ecosystem should be able to meet in order to create the sort of experience you want and the data you want to track.</a:t>
            </a:r>
          </a:p>
        </p:txBody>
      </p:sp>
      <p:sp>
        <p:nvSpPr>
          <p:cNvPr id="11" name="Rectangle 10"/>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90051" y="4326011"/>
            <a:ext cx="2270724" cy="1477328"/>
          </a:xfrm>
          <a:prstGeom prst="rect">
            <a:avLst/>
          </a:prstGeom>
          <a:noFill/>
        </p:spPr>
        <p:txBody>
          <a:bodyPr wrap="square" rtlCol="0">
            <a:spAutoFit/>
          </a:bodyPr>
          <a:lstStyle/>
          <a:p>
            <a:r>
              <a:rPr lang="en-US" dirty="0">
                <a:latin typeface="+mj-lt"/>
              </a:rPr>
              <a:t>Sketch your current ecosystem and evaluate it against your technical requirements.</a:t>
            </a:r>
          </a:p>
        </p:txBody>
      </p:sp>
      <p:sp>
        <p:nvSpPr>
          <p:cNvPr id="15" name="Rectangle 14"/>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7" name="TextBox 16"/>
          <p:cNvSpPr txBox="1"/>
          <p:nvPr/>
        </p:nvSpPr>
        <p:spPr>
          <a:xfrm>
            <a:off x="8905263" y="4326011"/>
            <a:ext cx="2595716" cy="923330"/>
          </a:xfrm>
          <a:prstGeom prst="rect">
            <a:avLst/>
          </a:prstGeom>
          <a:noFill/>
        </p:spPr>
        <p:txBody>
          <a:bodyPr wrap="square" rtlCol="0">
            <a:spAutoFit/>
          </a:bodyPr>
          <a:lstStyle/>
          <a:p>
            <a:r>
              <a:rPr lang="en-US" dirty="0">
                <a:latin typeface="+mj-lt"/>
              </a:rPr>
              <a:t>Map your desired ecosystem and plan ways to fill the gaps.</a:t>
            </a:r>
          </a:p>
        </p:txBody>
      </p:sp>
      <p:sp>
        <p:nvSpPr>
          <p:cNvPr id="25" name="TextBox 24"/>
          <p:cNvSpPr txBox="1"/>
          <p:nvPr/>
        </p:nvSpPr>
        <p:spPr>
          <a:xfrm>
            <a:off x="464410" y="156436"/>
            <a:ext cx="10498443" cy="1569660"/>
          </a:xfrm>
          <a:prstGeom prst="rect">
            <a:avLst/>
          </a:prstGeom>
          <a:noFill/>
        </p:spPr>
        <p:txBody>
          <a:bodyPr wrap="square" rtlCol="0">
            <a:spAutoFit/>
          </a:bodyPr>
          <a:lstStyle/>
          <a:p>
            <a:r>
              <a:rPr lang="en-US" sz="4800" dirty="0">
                <a:solidFill>
                  <a:schemeClr val="bg1"/>
                </a:solidFill>
                <a:latin typeface="+mj-lt"/>
              </a:rPr>
              <a:t>In this section, you’ll map your technology ecosystem.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35" y="3682412"/>
            <a:ext cx="796778" cy="796778"/>
          </a:xfrm>
          <a:prstGeom prst="rect">
            <a:avLst/>
          </a:prstGeom>
        </p:spPr>
      </p:pic>
      <p:sp>
        <p:nvSpPr>
          <p:cNvPr id="6" name="Slide Number Placeholder 5"/>
          <p:cNvSpPr>
            <a:spLocks noGrp="1"/>
          </p:cNvSpPr>
          <p:nvPr>
            <p:ph type="sldNum" sz="quarter" idx="4"/>
          </p:nvPr>
        </p:nvSpPr>
        <p:spPr/>
        <p:txBody>
          <a:bodyPr/>
          <a:lstStyle/>
          <a:p>
            <a:fld id="{2217BD5A-0803-5F44-B019-64A562D31E5F}" type="slidenum">
              <a:rPr lang="en-US" smtClean="0"/>
              <a:pPr/>
              <a:t>21</a:t>
            </a:fld>
            <a:endParaRPr lang="en-US" dirty="0"/>
          </a:p>
        </p:txBody>
      </p:sp>
      <p:sp>
        <p:nvSpPr>
          <p:cNvPr id="18" name="TextBox 17"/>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29" y="3681998"/>
            <a:ext cx="650240" cy="65024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962" y="3681998"/>
            <a:ext cx="650240" cy="650240"/>
          </a:xfrm>
          <a:prstGeom prst="rect">
            <a:avLst/>
          </a:prstGeom>
        </p:spPr>
      </p:pic>
    </p:spTree>
    <p:extLst>
      <p:ext uri="{BB962C8B-B14F-4D97-AF65-F5344CB8AC3E}">
        <p14:creationId xmlns:p14="http://schemas.microsoft.com/office/powerpoint/2010/main" val="74806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07563726"/>
              </p:ext>
            </p:extLst>
          </p:nvPr>
        </p:nvGraphicFramePr>
        <p:xfrm>
          <a:off x="601883" y="1919646"/>
          <a:ext cx="10988234" cy="4791034"/>
        </p:xfrm>
        <a:graphic>
          <a:graphicData uri="http://schemas.openxmlformats.org/drawingml/2006/table">
            <a:tbl>
              <a:tblPr firstRow="1" bandRow="1">
                <a:tableStyleId>{5C22544A-7EE6-4342-B048-85BDC9FD1C3A}</a:tableStyleId>
              </a:tblPr>
              <a:tblGrid>
                <a:gridCol w="5503949">
                  <a:extLst>
                    <a:ext uri="{9D8B030D-6E8A-4147-A177-3AD203B41FA5}">
                      <a16:colId xmlns:a16="http://schemas.microsoft.com/office/drawing/2014/main" val="20000"/>
                    </a:ext>
                  </a:extLst>
                </a:gridCol>
                <a:gridCol w="5484285">
                  <a:extLst>
                    <a:ext uri="{9D8B030D-6E8A-4147-A177-3AD203B41FA5}">
                      <a16:colId xmlns:a16="http://schemas.microsoft.com/office/drawing/2014/main" val="20001"/>
                    </a:ext>
                  </a:extLst>
                </a:gridCol>
              </a:tblGrid>
              <a:tr h="950554">
                <a:tc>
                  <a:txBody>
                    <a:bodyPr/>
                    <a:lstStyle/>
                    <a:p>
                      <a:pPr algn="ctr"/>
                      <a:r>
                        <a:rPr lang="en-US" sz="1600" dirty="0">
                          <a:latin typeface="+mj-lt"/>
                        </a:rPr>
                        <a:t>What should learners be able to do using our </a:t>
                      </a:r>
                      <a:br>
                        <a:rPr lang="en-US" sz="1600" dirty="0">
                          <a:latin typeface="+mj-lt"/>
                        </a:rPr>
                      </a:br>
                      <a:r>
                        <a:rPr lang="en-US" sz="1600" dirty="0">
                          <a:latin typeface="+mj-lt"/>
                        </a:rPr>
                        <a:t>learning technology?</a:t>
                      </a:r>
                    </a:p>
                  </a:txBody>
                  <a:tcPr anchor="ctr">
                    <a:lnB w="12700" cap="flat" cmpd="sng" algn="ctr">
                      <a:solidFill>
                        <a:schemeClr val="bg2"/>
                      </a:solidFill>
                      <a:prstDash val="solid"/>
                      <a:round/>
                      <a:headEnd type="none" w="med" len="med"/>
                      <a:tailEnd type="none" w="med" len="med"/>
                    </a:lnB>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What should we be able to track using our learning technology?</a:t>
                      </a:r>
                    </a:p>
                  </a:txBody>
                  <a:tcPr anchor="ct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06915">
                <a:tc>
                  <a:txBody>
                    <a:bodyPr/>
                    <a:lstStyle/>
                    <a:p>
                      <a:r>
                        <a:rPr lang="en-US" sz="1600" i="0" dirty="0">
                          <a:latin typeface="+mj-lt"/>
                        </a:rPr>
                        <a:t>e.g. Learners should be able to ask a facilitator questions.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r>
                        <a:rPr lang="en-US" sz="1600" i="0" dirty="0">
                          <a:latin typeface="+mj-lt"/>
                        </a:rPr>
                        <a:t>e.g. We should be able to track learner feedback at the content level.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7843">
                <a:tc>
                  <a:txBody>
                    <a:bodyPr/>
                    <a:lstStyle/>
                    <a:p>
                      <a:r>
                        <a:rPr lang="en-US" sz="1600" i="0" dirty="0">
                          <a:latin typeface="+mj-lt"/>
                        </a:rPr>
                        <a:t>e.g. System should allow for teams to work in groups.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r>
                        <a:rPr lang="en-US" sz="1600" i="0" dirty="0">
                          <a:latin typeface="+mj-lt"/>
                        </a:rPr>
                        <a:t>e.g. System should be able to release content based on a schedule.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5152">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8678">
                <a:tc>
                  <a:txBody>
                    <a:bodyPr/>
                    <a:lstStyle/>
                    <a:p>
                      <a:endParaRPr lang="en-US" sz="1600" i="1" dirty="0">
                        <a:highlight>
                          <a:srgbClr val="FFFF00"/>
                        </a:highlight>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8678">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pSp>
        <p:nvGrpSpPr>
          <p:cNvPr id="13" name="Group 12"/>
          <p:cNvGrpSpPr/>
          <p:nvPr/>
        </p:nvGrpSpPr>
        <p:grpSpPr>
          <a:xfrm>
            <a:off x="490684" y="318126"/>
            <a:ext cx="11099433" cy="1323439"/>
            <a:chOff x="-441955" y="5659944"/>
            <a:chExt cx="12507537" cy="1323439"/>
          </a:xfrm>
        </p:grpSpPr>
        <p:sp>
          <p:nvSpPr>
            <p:cNvPr id="11" name="TextBox 10"/>
            <p:cNvSpPr txBox="1"/>
            <p:nvPr/>
          </p:nvSpPr>
          <p:spPr>
            <a:xfrm>
              <a:off x="-441955" y="5659944"/>
              <a:ext cx="3549419" cy="1323439"/>
            </a:xfrm>
            <a:prstGeom prst="rect">
              <a:avLst/>
            </a:prstGeom>
            <a:noFill/>
          </p:spPr>
          <p:txBody>
            <a:bodyPr wrap="square" rtlCol="0">
              <a:spAutoFit/>
            </a:bodyPr>
            <a:lstStyle/>
            <a:p>
              <a:pPr algn="r"/>
              <a:r>
                <a:rPr lang="en-US" sz="4000" b="1" dirty="0"/>
                <a:t>Our</a:t>
              </a:r>
            </a:p>
            <a:p>
              <a:pPr algn="r"/>
              <a:r>
                <a:rPr lang="en-US" sz="4000" b="1" dirty="0"/>
                <a:t>Requirements</a:t>
              </a:r>
            </a:p>
          </p:txBody>
        </p:sp>
        <p:sp>
          <p:nvSpPr>
            <p:cNvPr id="12" name="TextBox 11"/>
            <p:cNvSpPr txBox="1"/>
            <p:nvPr/>
          </p:nvSpPr>
          <p:spPr>
            <a:xfrm>
              <a:off x="3242284" y="5859998"/>
              <a:ext cx="8823298" cy="923330"/>
            </a:xfrm>
            <a:prstGeom prst="rect">
              <a:avLst/>
            </a:prstGeom>
            <a:noFill/>
          </p:spPr>
          <p:txBody>
            <a:bodyPr wrap="square" rtlCol="0">
              <a:spAutoFit/>
            </a:bodyPr>
            <a:lstStyle/>
            <a:p>
              <a:r>
                <a:rPr lang="en-US" dirty="0">
                  <a:latin typeface="+mj-lt"/>
                </a:rPr>
                <a:t>Looking back at our vision, what </a:t>
              </a:r>
              <a:r>
                <a:rPr lang="en-US" b="1" dirty="0">
                  <a:solidFill>
                    <a:schemeClr val="accent2"/>
                  </a:solidFill>
                  <a:latin typeface="+mj-lt"/>
                </a:rPr>
                <a:t>requirements </a:t>
              </a:r>
              <a:r>
                <a:rPr lang="en-US" dirty="0">
                  <a:latin typeface="+mj-lt"/>
                </a:rPr>
                <a:t>should our technology ecosystem be able to meet? What features and functionality do we want? </a:t>
              </a:r>
              <a:br>
                <a:rPr lang="en-US" dirty="0">
                  <a:latin typeface="+mj-lt"/>
                </a:rPr>
              </a:br>
              <a:r>
                <a:rPr lang="en-US" dirty="0">
                  <a:latin typeface="+mj-lt"/>
                </a:rPr>
                <a:t>What data should the system be able to give us?</a:t>
              </a:r>
            </a:p>
          </p:txBody>
        </p:sp>
      </p:grpSp>
      <p:sp>
        <p:nvSpPr>
          <p:cNvPr id="7" name="Slide Number Placeholder 6"/>
          <p:cNvSpPr>
            <a:spLocks noGrp="1"/>
          </p:cNvSpPr>
          <p:nvPr>
            <p:ph type="sldNum" sz="quarter" idx="4"/>
          </p:nvPr>
        </p:nvSpPr>
        <p:spPr/>
        <p:txBody>
          <a:bodyPr/>
          <a:lstStyle/>
          <a:p>
            <a:fld id="{2217BD5A-0803-5F44-B019-64A562D31E5F}" type="slidenum">
              <a:rPr lang="en-US" smtClean="0"/>
              <a:pPr/>
              <a:t>22</a:t>
            </a:fld>
            <a:endParaRPr lang="en-US" dirty="0"/>
          </a:p>
        </p:txBody>
      </p:sp>
    </p:spTree>
    <p:extLst>
      <p:ext uri="{BB962C8B-B14F-4D97-AF65-F5344CB8AC3E}">
        <p14:creationId xmlns:p14="http://schemas.microsoft.com/office/powerpoint/2010/main" val="194545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23</a:t>
            </a:fld>
            <a:endParaRPr lang="en-US" dirty="0"/>
          </a:p>
        </p:txBody>
      </p:sp>
      <p:grpSp>
        <p:nvGrpSpPr>
          <p:cNvPr id="13" name="Group 12"/>
          <p:cNvGrpSpPr/>
          <p:nvPr/>
        </p:nvGrpSpPr>
        <p:grpSpPr>
          <a:xfrm>
            <a:off x="540150" y="314379"/>
            <a:ext cx="11242877" cy="1323439"/>
            <a:chOff x="-1010110" y="5370653"/>
            <a:chExt cx="13304159" cy="1323439"/>
          </a:xfrm>
        </p:grpSpPr>
        <p:sp>
          <p:nvSpPr>
            <p:cNvPr id="11" name="TextBox 10"/>
            <p:cNvSpPr txBox="1"/>
            <p:nvPr/>
          </p:nvSpPr>
          <p:spPr>
            <a:xfrm>
              <a:off x="-1010110" y="5370653"/>
              <a:ext cx="2816389" cy="1323439"/>
            </a:xfrm>
            <a:prstGeom prst="rect">
              <a:avLst/>
            </a:prstGeom>
            <a:noFill/>
          </p:spPr>
          <p:txBody>
            <a:bodyPr wrap="square" rtlCol="0">
              <a:spAutoFit/>
            </a:bodyPr>
            <a:lstStyle/>
            <a:p>
              <a:pPr algn="r"/>
              <a:r>
                <a:rPr lang="en-US" sz="4000" b="1" dirty="0"/>
                <a:t>Current</a:t>
              </a:r>
            </a:p>
            <a:p>
              <a:pPr algn="r"/>
              <a:r>
                <a:rPr lang="en-US" sz="4000" b="1" dirty="0"/>
                <a:t>Ecosystem</a:t>
              </a:r>
            </a:p>
          </p:txBody>
        </p:sp>
        <p:sp>
          <p:nvSpPr>
            <p:cNvPr id="12" name="TextBox 11"/>
            <p:cNvSpPr txBox="1"/>
            <p:nvPr/>
          </p:nvSpPr>
          <p:spPr>
            <a:xfrm>
              <a:off x="2328672" y="5847706"/>
              <a:ext cx="9965377" cy="369332"/>
            </a:xfrm>
            <a:prstGeom prst="rect">
              <a:avLst/>
            </a:prstGeom>
            <a:noFill/>
          </p:spPr>
          <p:txBody>
            <a:bodyPr wrap="square" rtlCol="0">
              <a:spAutoFit/>
            </a:bodyPr>
            <a:lstStyle/>
            <a:p>
              <a:r>
                <a:rPr lang="en-US" dirty="0">
                  <a:latin typeface="+mj-lt"/>
                </a:rPr>
                <a:t>Here is our </a:t>
              </a:r>
              <a:r>
                <a:rPr lang="en-US" b="1" dirty="0">
                  <a:solidFill>
                    <a:schemeClr val="accent2"/>
                  </a:solidFill>
                  <a:latin typeface="+mj-lt"/>
                </a:rPr>
                <a:t>current technology </a:t>
              </a:r>
              <a:r>
                <a:rPr lang="en-US" dirty="0">
                  <a:latin typeface="+mj-lt"/>
                </a:rPr>
                <a:t>ecosystem. </a:t>
              </a:r>
            </a:p>
          </p:txBody>
        </p:sp>
      </p:grpSp>
      <p:graphicFrame>
        <p:nvGraphicFramePr>
          <p:cNvPr id="8" name="Table 7"/>
          <p:cNvGraphicFramePr>
            <a:graphicFrameLocks noGrp="1"/>
          </p:cNvGraphicFramePr>
          <p:nvPr>
            <p:extLst>
              <p:ext uri="{D42A27DB-BD31-4B8C-83A1-F6EECF244321}">
                <p14:modId xmlns:p14="http://schemas.microsoft.com/office/powerpoint/2010/main" val="1123574606"/>
              </p:ext>
            </p:extLst>
          </p:nvPr>
        </p:nvGraphicFramePr>
        <p:xfrm>
          <a:off x="540150" y="2025570"/>
          <a:ext cx="11107338" cy="4502230"/>
        </p:xfrm>
        <a:graphic>
          <a:graphicData uri="http://schemas.openxmlformats.org/drawingml/2006/table">
            <a:tbl>
              <a:tblPr firstRow="1" bandRow="1">
                <a:tableStyleId>{5C22544A-7EE6-4342-B048-85BDC9FD1C3A}</a:tableStyleId>
              </a:tblPr>
              <a:tblGrid>
                <a:gridCol w="11107338">
                  <a:extLst>
                    <a:ext uri="{9D8B030D-6E8A-4147-A177-3AD203B41FA5}">
                      <a16:colId xmlns:a16="http://schemas.microsoft.com/office/drawing/2014/main" val="20000"/>
                    </a:ext>
                  </a:extLst>
                </a:gridCol>
              </a:tblGrid>
              <a:tr h="4502230">
                <a:tc>
                  <a:txBody>
                    <a:bodyPr/>
                    <a:lstStyle/>
                    <a:p>
                      <a:r>
                        <a:rPr lang="en-US" i="1" dirty="0">
                          <a:latin typeface="+mj-lt"/>
                        </a:rPr>
                        <a:t>Tell us about it. </a:t>
                      </a:r>
                    </a:p>
                    <a:p>
                      <a:endParaRPr lang="en-US" i="1" dirty="0">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pPr algn="ctr"/>
                      <a:r>
                        <a:rPr lang="en-US" b="0" i="1" dirty="0">
                          <a:solidFill>
                            <a:schemeClr val="tx1">
                              <a:lumMod val="75000"/>
                              <a:lumOff val="25000"/>
                            </a:schemeClr>
                          </a:solidFill>
                          <a:latin typeface="+mj-lt"/>
                        </a:rPr>
                        <a:t>Use</a:t>
                      </a:r>
                      <a:r>
                        <a:rPr lang="en-US" b="0" i="1" baseline="0" dirty="0">
                          <a:solidFill>
                            <a:schemeClr val="tx1">
                              <a:lumMod val="75000"/>
                              <a:lumOff val="25000"/>
                            </a:schemeClr>
                          </a:solidFill>
                          <a:latin typeface="+mj-lt"/>
                        </a:rPr>
                        <a:t> this area to sketch out your current technology ecosystem. </a:t>
                      </a:r>
                    </a:p>
                    <a:p>
                      <a:pPr algn="ctr"/>
                      <a:r>
                        <a:rPr lang="en-US" b="0" i="1" baseline="0" dirty="0">
                          <a:solidFill>
                            <a:schemeClr val="tx1">
                              <a:lumMod val="75000"/>
                              <a:lumOff val="25000"/>
                            </a:schemeClr>
                          </a:solidFill>
                          <a:latin typeface="+mj-lt"/>
                        </a:rPr>
                        <a:t>You can use shapes in PowerPoint to map it out or upload an existing image you have.</a:t>
                      </a:r>
                    </a:p>
                    <a:p>
                      <a:pPr algn="ctr"/>
                      <a:r>
                        <a:rPr lang="en-US" b="0" i="1" baseline="0" dirty="0">
                          <a:solidFill>
                            <a:schemeClr val="tx1">
                              <a:lumMod val="75000"/>
                              <a:lumOff val="25000"/>
                            </a:schemeClr>
                          </a:solidFill>
                          <a:latin typeface="+mj-lt"/>
                        </a:rPr>
                        <a:t>You can also use one of the sample technology ecosystem maps we provided in the course. </a:t>
                      </a:r>
                      <a:endParaRPr lang="en-US" b="0" i="1" dirty="0">
                        <a:solidFill>
                          <a:schemeClr val="tx1">
                            <a:lumMod val="75000"/>
                            <a:lumOff val="25000"/>
                          </a:schemeClr>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5935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66671" y="272515"/>
            <a:ext cx="11662657" cy="1323439"/>
            <a:chOff x="-807073" y="5614333"/>
            <a:chExt cx="13142213" cy="1323439"/>
          </a:xfrm>
        </p:grpSpPr>
        <p:sp>
          <p:nvSpPr>
            <p:cNvPr id="11" name="TextBox 10"/>
            <p:cNvSpPr txBox="1"/>
            <p:nvPr/>
          </p:nvSpPr>
          <p:spPr>
            <a:xfrm>
              <a:off x="-807073" y="5614333"/>
              <a:ext cx="2799053" cy="1323439"/>
            </a:xfrm>
            <a:prstGeom prst="rect">
              <a:avLst/>
            </a:prstGeom>
            <a:noFill/>
          </p:spPr>
          <p:txBody>
            <a:bodyPr wrap="square" rtlCol="0">
              <a:spAutoFit/>
            </a:bodyPr>
            <a:lstStyle/>
            <a:p>
              <a:pPr algn="r"/>
              <a:r>
                <a:rPr lang="en-US" sz="4000" b="1" dirty="0"/>
                <a:t>Plan for</a:t>
              </a:r>
            </a:p>
            <a:p>
              <a:pPr algn="r"/>
              <a:r>
                <a:rPr lang="en-US" sz="4000" b="1" dirty="0"/>
                <a:t>the Future</a:t>
              </a:r>
            </a:p>
          </p:txBody>
        </p:sp>
        <p:sp>
          <p:nvSpPr>
            <p:cNvPr id="12" name="TextBox 11"/>
            <p:cNvSpPr txBox="1"/>
            <p:nvPr/>
          </p:nvSpPr>
          <p:spPr>
            <a:xfrm>
              <a:off x="2148494" y="5965223"/>
              <a:ext cx="10186646" cy="646331"/>
            </a:xfrm>
            <a:prstGeom prst="rect">
              <a:avLst/>
            </a:prstGeom>
            <a:noFill/>
          </p:spPr>
          <p:txBody>
            <a:bodyPr wrap="square" rtlCol="0">
              <a:spAutoFit/>
            </a:bodyPr>
            <a:lstStyle/>
            <a:p>
              <a:r>
                <a:rPr lang="en-US" dirty="0">
                  <a:latin typeface="+mj-lt"/>
                </a:rPr>
                <a:t>Here’s how our ecosystem will need to change to serve our business need and our </a:t>
              </a:r>
              <a:br>
                <a:rPr lang="en-US" dirty="0">
                  <a:latin typeface="+mj-lt"/>
                </a:rPr>
              </a:br>
              <a:r>
                <a:rPr lang="en-US" b="1" dirty="0">
                  <a:solidFill>
                    <a:schemeClr val="accent2"/>
                  </a:solidFill>
                  <a:latin typeface="+mj-lt"/>
                </a:rPr>
                <a:t>future learning vision</a:t>
              </a:r>
              <a:r>
                <a:rPr lang="en-US" dirty="0">
                  <a:latin typeface="+mj-lt"/>
                </a:rPr>
                <a:t>.</a:t>
              </a:r>
            </a:p>
          </p:txBody>
        </p:sp>
      </p:grpSp>
      <p:graphicFrame>
        <p:nvGraphicFramePr>
          <p:cNvPr id="35" name="Table 34"/>
          <p:cNvGraphicFramePr>
            <a:graphicFrameLocks noGrp="1"/>
          </p:cNvGraphicFramePr>
          <p:nvPr>
            <p:extLst>
              <p:ext uri="{D42A27DB-BD31-4B8C-83A1-F6EECF244321}">
                <p14:modId xmlns:p14="http://schemas.microsoft.com/office/powerpoint/2010/main" val="532236123"/>
              </p:ext>
            </p:extLst>
          </p:nvPr>
        </p:nvGraphicFramePr>
        <p:xfrm>
          <a:off x="354957" y="2201500"/>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How will we leverage what’s working?</a:t>
                      </a:r>
                    </a:p>
                  </a:txBody>
                  <a:tcPr anchor="ctr">
                    <a:solidFill>
                      <a:schemeClr val="accent1"/>
                    </a:solidFill>
                  </a:tcPr>
                </a:tc>
                <a:extLst>
                  <a:ext uri="{0D108BD9-81ED-4DB2-BD59-A6C34878D82A}">
                    <a16:rowId xmlns:a16="http://schemas.microsoft.com/office/drawing/2014/main" val="10000"/>
                  </a:ext>
                </a:extLst>
              </a:tr>
              <a:tr h="3193183">
                <a:tc>
                  <a:txBody>
                    <a:bodyPr/>
                    <a:lstStyle/>
                    <a:p>
                      <a:r>
                        <a:rPr lang="en-US" sz="1600" dirty="0">
                          <a:latin typeface="+mj-lt"/>
                        </a:rPr>
                        <a:t>List your ideas here. </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023129506"/>
              </p:ext>
            </p:extLst>
          </p:nvPr>
        </p:nvGraphicFramePr>
        <p:xfrm>
          <a:off x="4359798"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How can we fix or phase out </a:t>
                      </a:r>
                      <a:br>
                        <a:rPr lang="en-US" sz="1600" dirty="0">
                          <a:latin typeface="+mj-lt"/>
                        </a:rPr>
                      </a:br>
                      <a:r>
                        <a:rPr lang="en-US" sz="1600" dirty="0">
                          <a:latin typeface="+mj-lt"/>
                        </a:rPr>
                        <a:t>what’s not working?</a:t>
                      </a:r>
                    </a:p>
                  </a:txBody>
                  <a:tcPr anchor="ctr">
                    <a:solidFill>
                      <a:schemeClr val="accent3"/>
                    </a:solidFill>
                  </a:tcPr>
                </a:tc>
                <a:extLst>
                  <a:ext uri="{0D108BD9-81ED-4DB2-BD59-A6C34878D82A}">
                    <a16:rowId xmlns:a16="http://schemas.microsoft.com/office/drawing/2014/main" val="10000"/>
                  </a:ext>
                </a:extLst>
              </a:tr>
              <a:tr h="3193183">
                <a:tc>
                  <a:txBody>
                    <a:bodyPr/>
                    <a:lstStyle/>
                    <a:p>
                      <a:r>
                        <a:rPr lang="en-US" sz="1600" b="0" kern="1200" dirty="0">
                          <a:solidFill>
                            <a:schemeClr val="dk1"/>
                          </a:solidFill>
                          <a:latin typeface="+mj-lt"/>
                          <a:ea typeface="+mn-ea"/>
                          <a:cs typeface="+mn-cs"/>
                        </a:rPr>
                        <a:t>List your ideas here. </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836045813"/>
              </p:ext>
            </p:extLst>
          </p:nvPr>
        </p:nvGraphicFramePr>
        <p:xfrm>
          <a:off x="8364639"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How can we add what’s missing and how will we pilot it?</a:t>
                      </a:r>
                    </a:p>
                  </a:txBody>
                  <a:tcPr anchor="ctr">
                    <a:solidFill>
                      <a:schemeClr val="accent2"/>
                    </a:solidFill>
                  </a:tcPr>
                </a:tc>
                <a:extLst>
                  <a:ext uri="{0D108BD9-81ED-4DB2-BD59-A6C34878D82A}">
                    <a16:rowId xmlns:a16="http://schemas.microsoft.com/office/drawing/2014/main" val="10000"/>
                  </a:ext>
                </a:extLst>
              </a:tr>
              <a:tr h="3193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Light"/>
                          <a:ea typeface="+mn-ea"/>
                          <a:cs typeface="+mn-cs"/>
                        </a:rPr>
                        <a:t>List your ideas here. </a:t>
                      </a:r>
                    </a:p>
                  </a:txBody>
                  <a:tcPr>
                    <a:solidFill>
                      <a:schemeClr val="bg1"/>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
          </p:nvPr>
        </p:nvSpPr>
        <p:spPr/>
        <p:txBody>
          <a:bodyPr/>
          <a:lstStyle/>
          <a:p>
            <a:fld id="{2217BD5A-0803-5F44-B019-64A562D31E5F}" type="slidenum">
              <a:rPr lang="en-US" smtClean="0"/>
              <a:pPr/>
              <a:t>24</a:t>
            </a:fld>
            <a:endParaRPr lang="en-US" dirty="0"/>
          </a:p>
        </p:txBody>
      </p:sp>
    </p:spTree>
    <p:extLst>
      <p:ext uri="{BB962C8B-B14F-4D97-AF65-F5344CB8AC3E}">
        <p14:creationId xmlns:p14="http://schemas.microsoft.com/office/powerpoint/2010/main" val="373695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25</a:t>
            </a:fld>
            <a:endParaRPr lang="en-US" dirty="0"/>
          </a:p>
        </p:txBody>
      </p:sp>
      <p:grpSp>
        <p:nvGrpSpPr>
          <p:cNvPr id="13" name="Group 12"/>
          <p:cNvGrpSpPr/>
          <p:nvPr/>
        </p:nvGrpSpPr>
        <p:grpSpPr>
          <a:xfrm>
            <a:off x="540150" y="314379"/>
            <a:ext cx="10988234" cy="1323439"/>
            <a:chOff x="-1010110" y="5370653"/>
            <a:chExt cx="13002829" cy="1323439"/>
          </a:xfrm>
        </p:grpSpPr>
        <p:sp>
          <p:nvSpPr>
            <p:cNvPr id="11" name="TextBox 10"/>
            <p:cNvSpPr txBox="1"/>
            <p:nvPr/>
          </p:nvSpPr>
          <p:spPr>
            <a:xfrm>
              <a:off x="-1010110" y="5370653"/>
              <a:ext cx="2816389" cy="1323439"/>
            </a:xfrm>
            <a:prstGeom prst="rect">
              <a:avLst/>
            </a:prstGeom>
            <a:noFill/>
          </p:spPr>
          <p:txBody>
            <a:bodyPr wrap="square" rtlCol="0">
              <a:spAutoFit/>
            </a:bodyPr>
            <a:lstStyle/>
            <a:p>
              <a:pPr algn="r"/>
              <a:r>
                <a:rPr lang="en-US" sz="4000" b="1" dirty="0"/>
                <a:t>Future</a:t>
              </a:r>
            </a:p>
            <a:p>
              <a:pPr algn="r"/>
              <a:r>
                <a:rPr lang="en-US" sz="4000" b="1" dirty="0"/>
                <a:t>Ecosystem</a:t>
              </a:r>
            </a:p>
          </p:txBody>
        </p:sp>
        <p:sp>
          <p:nvSpPr>
            <p:cNvPr id="12" name="TextBox 11"/>
            <p:cNvSpPr txBox="1"/>
            <p:nvPr/>
          </p:nvSpPr>
          <p:spPr>
            <a:xfrm>
              <a:off x="2027342" y="5847706"/>
              <a:ext cx="9965377" cy="369332"/>
            </a:xfrm>
            <a:prstGeom prst="rect">
              <a:avLst/>
            </a:prstGeom>
            <a:noFill/>
          </p:spPr>
          <p:txBody>
            <a:bodyPr wrap="square" rtlCol="0">
              <a:spAutoFit/>
            </a:bodyPr>
            <a:lstStyle/>
            <a:p>
              <a:r>
                <a:rPr lang="en-US" dirty="0">
                  <a:latin typeface="+mj-lt"/>
                </a:rPr>
                <a:t>What should our </a:t>
              </a:r>
              <a:r>
                <a:rPr lang="en-US" b="1" dirty="0">
                  <a:solidFill>
                    <a:schemeClr val="accent2"/>
                  </a:solidFill>
                  <a:latin typeface="+mj-lt"/>
                </a:rPr>
                <a:t>future learning ecosystem </a:t>
              </a:r>
              <a:r>
                <a:rPr lang="en-US" dirty="0">
                  <a:latin typeface="+mj-lt"/>
                </a:rPr>
                <a:t>look like? </a:t>
              </a:r>
            </a:p>
          </p:txBody>
        </p:sp>
      </p:grpSp>
      <p:graphicFrame>
        <p:nvGraphicFramePr>
          <p:cNvPr id="7" name="Table 6"/>
          <p:cNvGraphicFramePr>
            <a:graphicFrameLocks noGrp="1"/>
          </p:cNvGraphicFramePr>
          <p:nvPr>
            <p:extLst>
              <p:ext uri="{D42A27DB-BD31-4B8C-83A1-F6EECF244321}">
                <p14:modId xmlns:p14="http://schemas.microsoft.com/office/powerpoint/2010/main" val="1536586661"/>
              </p:ext>
            </p:extLst>
          </p:nvPr>
        </p:nvGraphicFramePr>
        <p:xfrm>
          <a:off x="540150" y="2025570"/>
          <a:ext cx="11107338" cy="4502230"/>
        </p:xfrm>
        <a:graphic>
          <a:graphicData uri="http://schemas.openxmlformats.org/drawingml/2006/table">
            <a:tbl>
              <a:tblPr firstRow="1" bandRow="1">
                <a:tableStyleId>{5C22544A-7EE6-4342-B048-85BDC9FD1C3A}</a:tableStyleId>
              </a:tblPr>
              <a:tblGrid>
                <a:gridCol w="11107338">
                  <a:extLst>
                    <a:ext uri="{9D8B030D-6E8A-4147-A177-3AD203B41FA5}">
                      <a16:colId xmlns:a16="http://schemas.microsoft.com/office/drawing/2014/main" val="20000"/>
                    </a:ext>
                  </a:extLst>
                </a:gridCol>
              </a:tblGrid>
              <a:tr h="4502230">
                <a:tc>
                  <a:txBody>
                    <a:bodyPr/>
                    <a:lstStyle/>
                    <a:p>
                      <a:r>
                        <a:rPr lang="en-US" i="1" dirty="0">
                          <a:latin typeface="+mj-lt"/>
                        </a:rPr>
                        <a:t>Tell us about it. </a:t>
                      </a:r>
                    </a:p>
                    <a:p>
                      <a:endParaRPr lang="en-US" i="1" dirty="0">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pPr algn="ctr"/>
                      <a:r>
                        <a:rPr lang="en-US" b="0" i="1" dirty="0">
                          <a:solidFill>
                            <a:schemeClr val="tx1">
                              <a:lumMod val="75000"/>
                              <a:lumOff val="25000"/>
                            </a:schemeClr>
                          </a:solidFill>
                          <a:latin typeface="+mj-lt"/>
                        </a:rPr>
                        <a:t>Use</a:t>
                      </a:r>
                      <a:r>
                        <a:rPr lang="en-US" b="0" i="1" baseline="0" dirty="0">
                          <a:solidFill>
                            <a:schemeClr val="tx1">
                              <a:lumMod val="75000"/>
                              <a:lumOff val="25000"/>
                            </a:schemeClr>
                          </a:solidFill>
                          <a:latin typeface="+mj-lt"/>
                        </a:rPr>
                        <a:t> this area to sketch out your future learning ecosystem. </a:t>
                      </a:r>
                    </a:p>
                    <a:p>
                      <a:pPr algn="ctr"/>
                      <a:endParaRPr lang="en-US" b="0" i="1" baseline="0" dirty="0">
                        <a:solidFill>
                          <a:schemeClr val="tx1">
                            <a:lumMod val="75000"/>
                            <a:lumOff val="25000"/>
                          </a:schemeClr>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baseline="0" dirty="0">
                          <a:solidFill>
                            <a:schemeClr val="tx1">
                              <a:lumMod val="75000"/>
                              <a:lumOff val="25000"/>
                            </a:schemeClr>
                          </a:solidFill>
                          <a:latin typeface="+mj-lt"/>
                          <a:ea typeface="+mn-ea"/>
                          <a:cs typeface="+mn-cs"/>
                        </a:rPr>
                        <a:t>Something simplified that has elements of social and collaborative learning with a good balance of system of record and engagement capabilities.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1" kern="1200" baseline="0" dirty="0">
                        <a:solidFill>
                          <a:schemeClr val="tx1">
                            <a:lumMod val="75000"/>
                            <a:lumOff val="25000"/>
                          </a:schemeClr>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baseline="0" dirty="0">
                          <a:solidFill>
                            <a:schemeClr val="tx1">
                              <a:lumMod val="75000"/>
                              <a:lumOff val="25000"/>
                            </a:schemeClr>
                          </a:solidFill>
                          <a:latin typeface="+mj-lt"/>
                          <a:ea typeface="+mn-ea"/>
                          <a:cs typeface="+mn-cs"/>
                        </a:rPr>
                        <a:t>You can also use one of the sample technology ecosystem maps we provided in the course.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541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4466" y="3105836"/>
            <a:ext cx="7432868" cy="646331"/>
          </a:xfrm>
          <a:prstGeom prst="rect">
            <a:avLst/>
          </a:prstGeom>
          <a:noFill/>
        </p:spPr>
        <p:txBody>
          <a:bodyPr wrap="square" rtlCol="0">
            <a:spAutoFit/>
          </a:bodyPr>
          <a:lstStyle/>
          <a:p>
            <a:r>
              <a:rPr lang="en-US" sz="3600" dirty="0">
                <a:solidFill>
                  <a:schemeClr val="bg1"/>
                </a:solidFill>
              </a:rPr>
              <a:t>Digital learning processes</a:t>
            </a:r>
          </a:p>
        </p:txBody>
      </p:sp>
      <p:sp>
        <p:nvSpPr>
          <p:cNvPr id="9" name="Rectangle 8"/>
          <p:cNvSpPr/>
          <p:nvPr/>
        </p:nvSpPr>
        <p:spPr>
          <a:xfrm>
            <a:off x="1532032" y="2762957"/>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5</a:t>
            </a:r>
          </a:p>
        </p:txBody>
      </p:sp>
    </p:spTree>
    <p:extLst>
      <p:ext uri="{BB962C8B-B14F-4D97-AF65-F5344CB8AC3E}">
        <p14:creationId xmlns:p14="http://schemas.microsoft.com/office/powerpoint/2010/main" val="20972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8" y="4321883"/>
            <a:ext cx="2270726" cy="1200329"/>
          </a:xfrm>
          <a:prstGeom prst="rect">
            <a:avLst/>
          </a:prstGeom>
          <a:noFill/>
        </p:spPr>
        <p:txBody>
          <a:bodyPr wrap="square" rtlCol="0">
            <a:spAutoFit/>
          </a:bodyPr>
          <a:lstStyle/>
          <a:p>
            <a:r>
              <a:rPr lang="en-US" dirty="0">
                <a:latin typeface="+mj-lt"/>
              </a:rPr>
              <a:t>Map an agile process for content design, development and delivery.</a:t>
            </a:r>
          </a:p>
        </p:txBody>
      </p:sp>
      <p:sp>
        <p:nvSpPr>
          <p:cNvPr id="11" name="Rectangle 10"/>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90052" y="4329983"/>
            <a:ext cx="2270724" cy="2308324"/>
          </a:xfrm>
          <a:prstGeom prst="rect">
            <a:avLst/>
          </a:prstGeom>
          <a:noFill/>
        </p:spPr>
        <p:txBody>
          <a:bodyPr wrap="square" rtlCol="0">
            <a:spAutoFit/>
          </a:bodyPr>
          <a:lstStyle/>
          <a:p>
            <a:r>
              <a:rPr lang="en-US" dirty="0">
                <a:latin typeface="+mj-lt"/>
              </a:rPr>
              <a:t>Build a content strategy that takes into account curation, as well as creation, and leverages new modalities like microlearning and video approaches.</a:t>
            </a:r>
          </a:p>
        </p:txBody>
      </p:sp>
      <p:sp>
        <p:nvSpPr>
          <p:cNvPr id="15" name="Rectangle 14"/>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7" name="TextBox 16"/>
          <p:cNvSpPr txBox="1"/>
          <p:nvPr/>
        </p:nvSpPr>
        <p:spPr>
          <a:xfrm>
            <a:off x="8905263" y="4329983"/>
            <a:ext cx="2595716" cy="2308324"/>
          </a:xfrm>
          <a:prstGeom prst="rect">
            <a:avLst/>
          </a:prstGeom>
          <a:noFill/>
        </p:spPr>
        <p:txBody>
          <a:bodyPr wrap="square" rtlCol="0">
            <a:spAutoFit/>
          </a:bodyPr>
          <a:lstStyle/>
          <a:p>
            <a:r>
              <a:rPr lang="en-US" dirty="0">
                <a:latin typeface="+mj-lt"/>
              </a:rPr>
              <a:t>Identify new processes for digital delivery that you may need to think about. </a:t>
            </a:r>
          </a:p>
          <a:p>
            <a:r>
              <a:rPr lang="en-US" i="1" dirty="0">
                <a:latin typeface="+mj-lt"/>
              </a:rPr>
              <a:t>*Tip: look at the downloadable resource “Sample Learning Journeys” for steps you may need to plan for.</a:t>
            </a:r>
          </a:p>
        </p:txBody>
      </p:sp>
      <p:sp>
        <p:nvSpPr>
          <p:cNvPr id="25" name="TextBox 24"/>
          <p:cNvSpPr txBox="1"/>
          <p:nvPr/>
        </p:nvSpPr>
        <p:spPr>
          <a:xfrm>
            <a:off x="464410" y="156436"/>
            <a:ext cx="10498443" cy="3046988"/>
          </a:xfrm>
          <a:prstGeom prst="rect">
            <a:avLst/>
          </a:prstGeom>
          <a:noFill/>
        </p:spPr>
        <p:txBody>
          <a:bodyPr wrap="square" rtlCol="0">
            <a:spAutoFit/>
          </a:bodyPr>
          <a:lstStyle/>
          <a:p>
            <a:r>
              <a:rPr lang="en-US" sz="4800" dirty="0">
                <a:solidFill>
                  <a:schemeClr val="bg1"/>
                </a:solidFill>
                <a:latin typeface="+mj-lt"/>
              </a:rPr>
              <a:t>In this section, you’ll examine your current learning design, development and delivery processes. You’ll also map out a process for the future.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3" y="3681840"/>
            <a:ext cx="650240" cy="650240"/>
          </a:xfrm>
          <a:prstGeom prst="rect">
            <a:avLst/>
          </a:prstGeom>
        </p:spPr>
      </p:pic>
      <p:sp>
        <p:nvSpPr>
          <p:cNvPr id="6" name="Slide Number Placeholder 5"/>
          <p:cNvSpPr>
            <a:spLocks noGrp="1"/>
          </p:cNvSpPr>
          <p:nvPr>
            <p:ph type="sldNum" sz="quarter" idx="4"/>
          </p:nvPr>
        </p:nvSpPr>
        <p:spPr/>
        <p:txBody>
          <a:bodyPr/>
          <a:lstStyle/>
          <a:p>
            <a:fld id="{2217BD5A-0803-5F44-B019-64A562D31E5F}" type="slidenum">
              <a:rPr lang="en-US" smtClean="0"/>
              <a:pPr/>
              <a:t>27</a:t>
            </a:fld>
            <a:endParaRPr lang="en-US" dirty="0"/>
          </a:p>
        </p:txBody>
      </p:sp>
      <p:sp>
        <p:nvSpPr>
          <p:cNvPr id="18" name="TextBox 17"/>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717" y="3671643"/>
            <a:ext cx="650240" cy="65024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929" y="3671643"/>
            <a:ext cx="650240" cy="650240"/>
          </a:xfrm>
          <a:prstGeom prst="rect">
            <a:avLst/>
          </a:prstGeom>
        </p:spPr>
      </p:pic>
    </p:spTree>
    <p:extLst>
      <p:ext uri="{BB962C8B-B14F-4D97-AF65-F5344CB8AC3E}">
        <p14:creationId xmlns:p14="http://schemas.microsoft.com/office/powerpoint/2010/main" val="837536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28</a:t>
            </a:fld>
            <a:endParaRPr lang="en-US" dirty="0"/>
          </a:p>
        </p:txBody>
      </p:sp>
      <p:grpSp>
        <p:nvGrpSpPr>
          <p:cNvPr id="13" name="Group 12"/>
          <p:cNvGrpSpPr/>
          <p:nvPr/>
        </p:nvGrpSpPr>
        <p:grpSpPr>
          <a:xfrm>
            <a:off x="540150" y="314379"/>
            <a:ext cx="10849339" cy="1323439"/>
            <a:chOff x="-1010110" y="5370653"/>
            <a:chExt cx="12838469" cy="1323439"/>
          </a:xfrm>
        </p:grpSpPr>
        <p:sp>
          <p:nvSpPr>
            <p:cNvPr id="11" name="TextBox 10"/>
            <p:cNvSpPr txBox="1"/>
            <p:nvPr/>
          </p:nvSpPr>
          <p:spPr>
            <a:xfrm>
              <a:off x="-1010110" y="5370653"/>
              <a:ext cx="2118293" cy="1323439"/>
            </a:xfrm>
            <a:prstGeom prst="rect">
              <a:avLst/>
            </a:prstGeom>
            <a:noFill/>
          </p:spPr>
          <p:txBody>
            <a:bodyPr wrap="square" rtlCol="0">
              <a:spAutoFit/>
            </a:bodyPr>
            <a:lstStyle/>
            <a:p>
              <a:pPr algn="r"/>
              <a:r>
                <a:rPr lang="en-US" sz="4000" b="1" dirty="0"/>
                <a:t>Current</a:t>
              </a:r>
            </a:p>
            <a:p>
              <a:pPr algn="r"/>
              <a:r>
                <a:rPr lang="en-US" sz="4000" b="1" dirty="0"/>
                <a:t>Process</a:t>
              </a:r>
            </a:p>
          </p:txBody>
        </p:sp>
        <p:sp>
          <p:nvSpPr>
            <p:cNvPr id="12" name="TextBox 11"/>
            <p:cNvSpPr txBox="1"/>
            <p:nvPr/>
          </p:nvSpPr>
          <p:spPr>
            <a:xfrm>
              <a:off x="1369013" y="5709206"/>
              <a:ext cx="10459346" cy="646331"/>
            </a:xfrm>
            <a:prstGeom prst="rect">
              <a:avLst/>
            </a:prstGeom>
            <a:noFill/>
          </p:spPr>
          <p:txBody>
            <a:bodyPr wrap="square" rtlCol="0">
              <a:spAutoFit/>
            </a:bodyPr>
            <a:lstStyle/>
            <a:p>
              <a:r>
                <a:rPr lang="en-US" dirty="0">
                  <a:latin typeface="+mj-lt"/>
                </a:rPr>
                <a:t>What does our </a:t>
              </a:r>
              <a:r>
                <a:rPr lang="en-US" b="1" dirty="0">
                  <a:solidFill>
                    <a:schemeClr val="accent2"/>
                  </a:solidFill>
                  <a:latin typeface="+mj-lt"/>
                </a:rPr>
                <a:t>current process </a:t>
              </a:r>
              <a:r>
                <a:rPr lang="en-US" dirty="0">
                  <a:latin typeface="+mj-lt"/>
                </a:rPr>
                <a:t>look like for launching a learning initiative from concept through completion?</a:t>
              </a:r>
            </a:p>
          </p:txBody>
        </p:sp>
      </p:grpSp>
      <p:graphicFrame>
        <p:nvGraphicFramePr>
          <p:cNvPr id="8" name="Table 7">
            <a:extLst>
              <a:ext uri="{FF2B5EF4-FFF2-40B4-BE49-F238E27FC236}">
                <a16:creationId xmlns:a16="http://schemas.microsoft.com/office/drawing/2014/main" id="{02B33434-2453-4A03-A8DC-861AA0AE1357}"/>
              </a:ext>
            </a:extLst>
          </p:cNvPr>
          <p:cNvGraphicFramePr>
            <a:graphicFrameLocks noGrp="1"/>
          </p:cNvGraphicFramePr>
          <p:nvPr>
            <p:extLst>
              <p:ext uri="{D42A27DB-BD31-4B8C-83A1-F6EECF244321}">
                <p14:modId xmlns:p14="http://schemas.microsoft.com/office/powerpoint/2010/main" val="1049510293"/>
              </p:ext>
            </p:extLst>
          </p:nvPr>
        </p:nvGraphicFramePr>
        <p:xfrm>
          <a:off x="540150" y="2025570"/>
          <a:ext cx="11107338" cy="4502230"/>
        </p:xfrm>
        <a:graphic>
          <a:graphicData uri="http://schemas.openxmlformats.org/drawingml/2006/table">
            <a:tbl>
              <a:tblPr firstRow="1" bandRow="1">
                <a:tableStyleId>{5C22544A-7EE6-4342-B048-85BDC9FD1C3A}</a:tableStyleId>
              </a:tblPr>
              <a:tblGrid>
                <a:gridCol w="11107338">
                  <a:extLst>
                    <a:ext uri="{9D8B030D-6E8A-4147-A177-3AD203B41FA5}">
                      <a16:colId xmlns:a16="http://schemas.microsoft.com/office/drawing/2014/main" val="20000"/>
                    </a:ext>
                  </a:extLst>
                </a:gridCol>
              </a:tblGrid>
              <a:tr h="4502230">
                <a:tc>
                  <a:txBody>
                    <a:bodyPr/>
                    <a:lstStyle/>
                    <a:p>
                      <a:r>
                        <a:rPr lang="en-US" i="1" dirty="0">
                          <a:latin typeface="+mj-lt"/>
                        </a:rPr>
                        <a:t>Tell us about it. </a:t>
                      </a:r>
                    </a:p>
                    <a:p>
                      <a:endParaRPr lang="en-US" i="1" dirty="0">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pPr algn="ctr"/>
                      <a:r>
                        <a:rPr lang="en-US" b="1" i="0" dirty="0">
                          <a:solidFill>
                            <a:schemeClr val="tx1">
                              <a:lumMod val="75000"/>
                              <a:lumOff val="25000"/>
                            </a:schemeClr>
                          </a:solidFill>
                          <a:latin typeface="+mj-lt"/>
                        </a:rPr>
                        <a:t>Use</a:t>
                      </a:r>
                      <a:r>
                        <a:rPr lang="en-US" b="1" i="0" baseline="0" dirty="0">
                          <a:solidFill>
                            <a:schemeClr val="tx1">
                              <a:lumMod val="75000"/>
                              <a:lumOff val="25000"/>
                            </a:schemeClr>
                          </a:solidFill>
                          <a:latin typeface="+mj-lt"/>
                        </a:rPr>
                        <a:t> this area to sketch out your current process. </a:t>
                      </a:r>
                      <a:endParaRPr lang="en-US" sz="1800" b="1" i="0" kern="1200" baseline="0" dirty="0">
                        <a:solidFill>
                          <a:schemeClr val="tx1">
                            <a:lumMod val="75000"/>
                            <a:lumOff val="25000"/>
                          </a:schemeClr>
                        </a:solidFill>
                        <a:latin typeface="+mj-lt"/>
                        <a:ea typeface="+mn-ea"/>
                        <a:cs typeface="+mn-cs"/>
                      </a:endParaRPr>
                    </a:p>
                    <a:p>
                      <a:pPr marL="0" algn="ctr" defTabSz="914400" rtl="0" eaLnBrk="1" latinLnBrk="0" hangingPunct="1"/>
                      <a:r>
                        <a:rPr lang="en-US" b="1" i="0" baseline="0" dirty="0">
                          <a:solidFill>
                            <a:schemeClr val="tx1">
                              <a:lumMod val="75000"/>
                              <a:lumOff val="25000"/>
                            </a:schemeClr>
                          </a:solidFill>
                          <a:latin typeface="+mj-lt"/>
                        </a:rPr>
                        <a:t>You can use shapes in PowerPoint to map it out or upload an existing image you have.</a:t>
                      </a:r>
                      <a:endParaRPr lang="en-US" sz="1800" b="1" i="0" kern="1200" dirty="0">
                        <a:solidFill>
                          <a:schemeClr val="tx1">
                            <a:lumMod val="75000"/>
                            <a:lumOff val="25000"/>
                          </a:schemeClr>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0217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29</a:t>
            </a:fld>
            <a:endParaRPr lang="en-US" dirty="0"/>
          </a:p>
        </p:txBody>
      </p:sp>
      <p:grpSp>
        <p:nvGrpSpPr>
          <p:cNvPr id="13" name="Group 12"/>
          <p:cNvGrpSpPr/>
          <p:nvPr/>
        </p:nvGrpSpPr>
        <p:grpSpPr>
          <a:xfrm>
            <a:off x="540150" y="314379"/>
            <a:ext cx="10988234" cy="1323439"/>
            <a:chOff x="-1010110" y="5370653"/>
            <a:chExt cx="13002829" cy="1323439"/>
          </a:xfrm>
        </p:grpSpPr>
        <p:sp>
          <p:nvSpPr>
            <p:cNvPr id="11" name="TextBox 10"/>
            <p:cNvSpPr txBox="1"/>
            <p:nvPr/>
          </p:nvSpPr>
          <p:spPr>
            <a:xfrm>
              <a:off x="-1010110" y="5370653"/>
              <a:ext cx="2118293" cy="1323439"/>
            </a:xfrm>
            <a:prstGeom prst="rect">
              <a:avLst/>
            </a:prstGeom>
            <a:noFill/>
          </p:spPr>
          <p:txBody>
            <a:bodyPr wrap="square" rtlCol="0">
              <a:spAutoFit/>
            </a:bodyPr>
            <a:lstStyle/>
            <a:p>
              <a:pPr algn="r"/>
              <a:r>
                <a:rPr lang="en-US" sz="4000" b="1" dirty="0"/>
                <a:t>Future</a:t>
              </a:r>
            </a:p>
            <a:p>
              <a:pPr algn="r"/>
              <a:r>
                <a:rPr lang="en-US" sz="4000" b="1" dirty="0"/>
                <a:t>Process</a:t>
              </a:r>
            </a:p>
          </p:txBody>
        </p:sp>
        <p:sp>
          <p:nvSpPr>
            <p:cNvPr id="12" name="TextBox 11"/>
            <p:cNvSpPr txBox="1"/>
            <p:nvPr/>
          </p:nvSpPr>
          <p:spPr>
            <a:xfrm>
              <a:off x="1259438" y="5847706"/>
              <a:ext cx="10733281" cy="369332"/>
            </a:xfrm>
            <a:prstGeom prst="rect">
              <a:avLst/>
            </a:prstGeom>
            <a:noFill/>
          </p:spPr>
          <p:txBody>
            <a:bodyPr wrap="square" rtlCol="0">
              <a:spAutoFit/>
            </a:bodyPr>
            <a:lstStyle/>
            <a:p>
              <a:r>
                <a:rPr lang="en-US" dirty="0">
                  <a:latin typeface="+mj-lt"/>
                </a:rPr>
                <a:t>What should our </a:t>
              </a:r>
              <a:r>
                <a:rPr lang="en-US" b="1" dirty="0">
                  <a:solidFill>
                    <a:schemeClr val="accent2"/>
                  </a:solidFill>
                  <a:latin typeface="+mj-lt"/>
                </a:rPr>
                <a:t>future process </a:t>
              </a:r>
              <a:r>
                <a:rPr lang="en-US" dirty="0">
                  <a:latin typeface="+mj-lt"/>
                </a:rPr>
                <a:t>look like if we are to be truly agile?</a:t>
              </a:r>
            </a:p>
          </p:txBody>
        </p:sp>
      </p:grpSp>
      <p:graphicFrame>
        <p:nvGraphicFramePr>
          <p:cNvPr id="8" name="Table 7">
            <a:extLst>
              <a:ext uri="{FF2B5EF4-FFF2-40B4-BE49-F238E27FC236}">
                <a16:creationId xmlns:a16="http://schemas.microsoft.com/office/drawing/2014/main" id="{F55ACE8D-194A-45A0-9205-DC50BAE459B4}"/>
              </a:ext>
            </a:extLst>
          </p:cNvPr>
          <p:cNvGraphicFramePr>
            <a:graphicFrameLocks noGrp="1"/>
          </p:cNvGraphicFramePr>
          <p:nvPr>
            <p:extLst>
              <p:ext uri="{D42A27DB-BD31-4B8C-83A1-F6EECF244321}">
                <p14:modId xmlns:p14="http://schemas.microsoft.com/office/powerpoint/2010/main" val="965610043"/>
              </p:ext>
            </p:extLst>
          </p:nvPr>
        </p:nvGraphicFramePr>
        <p:xfrm>
          <a:off x="540150" y="2025570"/>
          <a:ext cx="11107338" cy="4502230"/>
        </p:xfrm>
        <a:graphic>
          <a:graphicData uri="http://schemas.openxmlformats.org/drawingml/2006/table">
            <a:tbl>
              <a:tblPr firstRow="1" bandRow="1">
                <a:tableStyleId>{5C22544A-7EE6-4342-B048-85BDC9FD1C3A}</a:tableStyleId>
              </a:tblPr>
              <a:tblGrid>
                <a:gridCol w="11107338">
                  <a:extLst>
                    <a:ext uri="{9D8B030D-6E8A-4147-A177-3AD203B41FA5}">
                      <a16:colId xmlns:a16="http://schemas.microsoft.com/office/drawing/2014/main" val="20000"/>
                    </a:ext>
                  </a:extLst>
                </a:gridCol>
              </a:tblGrid>
              <a:tr h="4502230">
                <a:tc>
                  <a:txBody>
                    <a:bodyPr/>
                    <a:lstStyle/>
                    <a:p>
                      <a:r>
                        <a:rPr lang="en-US" i="1" dirty="0">
                          <a:latin typeface="+mj-lt"/>
                        </a:rPr>
                        <a:t>Tell us about it. </a:t>
                      </a:r>
                    </a:p>
                    <a:p>
                      <a:endParaRPr lang="en-US" i="1" dirty="0">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endParaRPr lang="en-US" b="1" i="0" dirty="0">
                        <a:solidFill>
                          <a:schemeClr val="tx1">
                            <a:lumMod val="75000"/>
                            <a:lumOff val="25000"/>
                          </a:schemeClr>
                        </a:solidFill>
                        <a:latin typeface="+mj-lt"/>
                      </a:endParaRPr>
                    </a:p>
                    <a:p>
                      <a:pPr algn="ctr"/>
                      <a:r>
                        <a:rPr lang="en-US" b="1" i="0" dirty="0">
                          <a:solidFill>
                            <a:schemeClr val="tx1">
                              <a:lumMod val="75000"/>
                              <a:lumOff val="25000"/>
                            </a:schemeClr>
                          </a:solidFill>
                          <a:latin typeface="+mj-lt"/>
                        </a:rPr>
                        <a:t>Use</a:t>
                      </a:r>
                      <a:r>
                        <a:rPr lang="en-US" b="1" i="0" baseline="0" dirty="0">
                          <a:solidFill>
                            <a:schemeClr val="tx1">
                              <a:lumMod val="75000"/>
                              <a:lumOff val="25000"/>
                            </a:schemeClr>
                          </a:solidFill>
                          <a:latin typeface="+mj-lt"/>
                        </a:rPr>
                        <a:t> this area to sketch out your future process. </a:t>
                      </a:r>
                      <a:endParaRPr lang="en-US" sz="1800" b="1" i="0" kern="1200" baseline="0" dirty="0">
                        <a:solidFill>
                          <a:schemeClr val="tx1">
                            <a:lumMod val="75000"/>
                            <a:lumOff val="25000"/>
                          </a:schemeClr>
                        </a:solidFill>
                        <a:latin typeface="+mj-lt"/>
                        <a:ea typeface="+mn-ea"/>
                        <a:cs typeface="+mn-cs"/>
                      </a:endParaRPr>
                    </a:p>
                    <a:p>
                      <a:pPr marL="0" algn="ctr" defTabSz="914400" rtl="0" eaLnBrk="1" latinLnBrk="0" hangingPunct="1"/>
                      <a:r>
                        <a:rPr lang="en-US" b="1" i="0" baseline="0" dirty="0">
                          <a:solidFill>
                            <a:schemeClr val="tx1">
                              <a:lumMod val="75000"/>
                              <a:lumOff val="25000"/>
                            </a:schemeClr>
                          </a:solidFill>
                          <a:latin typeface="+mj-lt"/>
                        </a:rPr>
                        <a:t>You can use shapes in PowerPoint to map it out or upload an existing image you have.</a:t>
                      </a:r>
                      <a:endParaRPr lang="en-US" sz="1800" b="1" i="0" kern="1200" dirty="0">
                        <a:solidFill>
                          <a:schemeClr val="tx1">
                            <a:lumMod val="75000"/>
                            <a:lumOff val="25000"/>
                          </a:schemeClr>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0706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006928"/>
            <a:ext cx="12192000" cy="4851072"/>
          </a:xfrm>
          <a:prstGeom prst="rect">
            <a:avLst/>
          </a:prstGeom>
          <a:solidFill>
            <a:srgbClr val="23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2">
            <a:extLst>
              <a:ext uri="{28A0092B-C50C-407E-A947-70E740481C1C}">
                <a14:useLocalDpi xmlns:a14="http://schemas.microsoft.com/office/drawing/2010/main"/>
              </a:ext>
            </a:extLst>
          </a:blip>
          <a:srcRect t="33094" b="37573"/>
          <a:stretch/>
        </p:blipFill>
        <p:spPr>
          <a:xfrm>
            <a:off x="0" y="0"/>
            <a:ext cx="12192000" cy="2011680"/>
          </a:xfrm>
          <a:prstGeom prst="rect">
            <a:avLst/>
          </a:prstGeom>
        </p:spPr>
      </p:pic>
      <p:sp>
        <p:nvSpPr>
          <p:cNvPr id="7" name="Rectangle 6"/>
          <p:cNvSpPr/>
          <p:nvPr/>
        </p:nvSpPr>
        <p:spPr>
          <a:xfrm>
            <a:off x="0" y="0"/>
            <a:ext cx="12192000" cy="2011680"/>
          </a:xfrm>
          <a:prstGeom prst="rect">
            <a:avLst/>
          </a:prstGeom>
          <a:solidFill>
            <a:srgbClr val="23356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1248" y="566678"/>
            <a:ext cx="10232268" cy="1015663"/>
          </a:xfrm>
          <a:prstGeom prst="rect">
            <a:avLst/>
          </a:prstGeom>
          <a:noFill/>
        </p:spPr>
        <p:txBody>
          <a:bodyPr wrap="square" rtlCol="0">
            <a:spAutoFit/>
          </a:bodyPr>
          <a:lstStyle/>
          <a:p>
            <a:pPr algn="ctr"/>
            <a:r>
              <a:rPr lang="en-US" sz="6000" dirty="0">
                <a:solidFill>
                  <a:schemeClr val="bg1"/>
                </a:solidFill>
                <a:latin typeface="+mj-lt"/>
              </a:rPr>
              <a:t>Digital Learning Blueprint</a:t>
            </a:r>
          </a:p>
        </p:txBody>
      </p:sp>
      <p:grpSp>
        <p:nvGrpSpPr>
          <p:cNvPr id="10" name="Group 9"/>
          <p:cNvGrpSpPr/>
          <p:nvPr/>
        </p:nvGrpSpPr>
        <p:grpSpPr>
          <a:xfrm>
            <a:off x="717168" y="3438860"/>
            <a:ext cx="4729111" cy="632012"/>
            <a:chOff x="717168" y="2992544"/>
            <a:chExt cx="4729111" cy="632012"/>
          </a:xfrm>
        </p:grpSpPr>
        <p:sp>
          <p:nvSpPr>
            <p:cNvPr id="2" name="Rectangle 1"/>
            <p:cNvSpPr/>
            <p:nvPr/>
          </p:nvSpPr>
          <p:spPr>
            <a:xfrm>
              <a:off x="717168" y="2992544"/>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6" name="TextBox 5"/>
            <p:cNvSpPr txBox="1"/>
            <p:nvPr/>
          </p:nvSpPr>
          <p:spPr>
            <a:xfrm>
              <a:off x="1447684" y="3139273"/>
              <a:ext cx="3998595" cy="338554"/>
            </a:xfrm>
            <a:prstGeom prst="rect">
              <a:avLst/>
            </a:prstGeom>
            <a:noFill/>
          </p:spPr>
          <p:txBody>
            <a:bodyPr wrap="none" rtlCol="0">
              <a:spAutoFit/>
            </a:bodyPr>
            <a:lstStyle/>
            <a:p>
              <a:r>
                <a:rPr lang="en-US" sz="1600" dirty="0">
                  <a:solidFill>
                    <a:schemeClr val="bg1"/>
                  </a:solidFill>
                </a:rPr>
                <a:t>Business, performance and learning challenge</a:t>
              </a:r>
            </a:p>
          </p:txBody>
        </p:sp>
      </p:grpSp>
      <p:grpSp>
        <p:nvGrpSpPr>
          <p:cNvPr id="11" name="Group 10"/>
          <p:cNvGrpSpPr/>
          <p:nvPr/>
        </p:nvGrpSpPr>
        <p:grpSpPr>
          <a:xfrm>
            <a:off x="717168" y="4401667"/>
            <a:ext cx="2914640" cy="632012"/>
            <a:chOff x="717168" y="3875228"/>
            <a:chExt cx="2914640" cy="632012"/>
          </a:xfrm>
        </p:grpSpPr>
        <p:sp>
          <p:nvSpPr>
            <p:cNvPr id="25" name="TextBox 24"/>
            <p:cNvSpPr txBox="1"/>
            <p:nvPr/>
          </p:nvSpPr>
          <p:spPr>
            <a:xfrm>
              <a:off x="1447684" y="4021957"/>
              <a:ext cx="2184124" cy="338554"/>
            </a:xfrm>
            <a:prstGeom prst="rect">
              <a:avLst/>
            </a:prstGeom>
            <a:noFill/>
          </p:spPr>
          <p:txBody>
            <a:bodyPr wrap="none" rtlCol="0">
              <a:spAutoFit/>
            </a:bodyPr>
            <a:lstStyle/>
            <a:p>
              <a:r>
                <a:rPr lang="en-US" sz="1600" dirty="0">
                  <a:solidFill>
                    <a:schemeClr val="bg1"/>
                  </a:solidFill>
                </a:rPr>
                <a:t>Business impact metrics</a:t>
              </a:r>
            </a:p>
          </p:txBody>
        </p:sp>
        <p:sp>
          <p:nvSpPr>
            <p:cNvPr id="28" name="Rectangle 27"/>
            <p:cNvSpPr/>
            <p:nvPr/>
          </p:nvSpPr>
          <p:spPr>
            <a:xfrm>
              <a:off x="717168" y="3875228"/>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grpSp>
      <p:grpSp>
        <p:nvGrpSpPr>
          <p:cNvPr id="12" name="Group 11"/>
          <p:cNvGrpSpPr/>
          <p:nvPr/>
        </p:nvGrpSpPr>
        <p:grpSpPr>
          <a:xfrm>
            <a:off x="717168" y="5382895"/>
            <a:ext cx="4431786" cy="632012"/>
            <a:chOff x="717168" y="4746338"/>
            <a:chExt cx="4431786" cy="632012"/>
          </a:xfrm>
        </p:grpSpPr>
        <p:sp>
          <p:nvSpPr>
            <p:cNvPr id="27" name="TextBox 26"/>
            <p:cNvSpPr txBox="1"/>
            <p:nvPr/>
          </p:nvSpPr>
          <p:spPr>
            <a:xfrm>
              <a:off x="1447684" y="4881493"/>
              <a:ext cx="3701270" cy="338554"/>
            </a:xfrm>
            <a:prstGeom prst="rect">
              <a:avLst/>
            </a:prstGeom>
            <a:noFill/>
          </p:spPr>
          <p:txBody>
            <a:bodyPr wrap="none" rtlCol="0">
              <a:spAutoFit/>
            </a:bodyPr>
            <a:lstStyle/>
            <a:p>
              <a:r>
                <a:rPr lang="en-US" sz="1600" dirty="0">
                  <a:solidFill>
                    <a:schemeClr val="bg1"/>
                  </a:solidFill>
                </a:rPr>
                <a:t>Learning culture and digital learning vision</a:t>
              </a:r>
            </a:p>
          </p:txBody>
        </p:sp>
        <p:sp>
          <p:nvSpPr>
            <p:cNvPr id="29" name="Rectangle 28"/>
            <p:cNvSpPr/>
            <p:nvPr/>
          </p:nvSpPr>
          <p:spPr>
            <a:xfrm>
              <a:off x="717168" y="4746338"/>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grpSp>
      <p:grpSp>
        <p:nvGrpSpPr>
          <p:cNvPr id="13" name="Group 12"/>
          <p:cNvGrpSpPr/>
          <p:nvPr/>
        </p:nvGrpSpPr>
        <p:grpSpPr>
          <a:xfrm>
            <a:off x="6745722" y="3438860"/>
            <a:ext cx="2780644" cy="632012"/>
            <a:chOff x="7270395" y="2951749"/>
            <a:chExt cx="2780644" cy="632012"/>
          </a:xfrm>
        </p:grpSpPr>
        <p:sp>
          <p:nvSpPr>
            <p:cNvPr id="26" name="TextBox 25"/>
            <p:cNvSpPr txBox="1"/>
            <p:nvPr/>
          </p:nvSpPr>
          <p:spPr>
            <a:xfrm>
              <a:off x="8006505" y="3098478"/>
              <a:ext cx="2044534" cy="338554"/>
            </a:xfrm>
            <a:prstGeom prst="rect">
              <a:avLst/>
            </a:prstGeom>
            <a:noFill/>
          </p:spPr>
          <p:txBody>
            <a:bodyPr wrap="none" rtlCol="0">
              <a:spAutoFit/>
            </a:bodyPr>
            <a:lstStyle/>
            <a:p>
              <a:r>
                <a:rPr lang="en-US" sz="1600" dirty="0">
                  <a:solidFill>
                    <a:schemeClr val="bg1"/>
                  </a:solidFill>
                </a:rPr>
                <a:t>Technology ecosystem</a:t>
              </a:r>
            </a:p>
          </p:txBody>
        </p:sp>
        <p:sp>
          <p:nvSpPr>
            <p:cNvPr id="30" name="Rectangle 29"/>
            <p:cNvSpPr/>
            <p:nvPr/>
          </p:nvSpPr>
          <p:spPr>
            <a:xfrm>
              <a:off x="7270395" y="2951749"/>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grpSp>
      <p:grpSp>
        <p:nvGrpSpPr>
          <p:cNvPr id="31" name="Group 30"/>
          <p:cNvGrpSpPr/>
          <p:nvPr/>
        </p:nvGrpSpPr>
        <p:grpSpPr>
          <a:xfrm>
            <a:off x="6745722" y="4401667"/>
            <a:ext cx="3034111" cy="632012"/>
            <a:chOff x="7270395" y="3916072"/>
            <a:chExt cx="3034111" cy="632012"/>
          </a:xfrm>
        </p:grpSpPr>
        <p:sp>
          <p:nvSpPr>
            <p:cNvPr id="17" name="Rectangle 16"/>
            <p:cNvSpPr/>
            <p:nvPr/>
          </p:nvSpPr>
          <p:spPr>
            <a:xfrm>
              <a:off x="7270395" y="3916072"/>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18" name="TextBox 17"/>
            <p:cNvSpPr txBox="1"/>
            <p:nvPr/>
          </p:nvSpPr>
          <p:spPr>
            <a:xfrm>
              <a:off x="8006505" y="4062801"/>
              <a:ext cx="2298001" cy="338554"/>
            </a:xfrm>
            <a:prstGeom prst="rect">
              <a:avLst/>
            </a:prstGeom>
            <a:noFill/>
          </p:spPr>
          <p:txBody>
            <a:bodyPr wrap="none" rtlCol="0">
              <a:spAutoFit/>
            </a:bodyPr>
            <a:lstStyle/>
            <a:p>
              <a:r>
                <a:rPr lang="en-US" sz="1600" dirty="0">
                  <a:solidFill>
                    <a:schemeClr val="bg1"/>
                  </a:solidFill>
                </a:rPr>
                <a:t>Digital learning processes</a:t>
              </a:r>
            </a:p>
          </p:txBody>
        </p:sp>
      </p:grpSp>
      <p:grpSp>
        <p:nvGrpSpPr>
          <p:cNvPr id="32" name="Group 31"/>
          <p:cNvGrpSpPr/>
          <p:nvPr/>
        </p:nvGrpSpPr>
        <p:grpSpPr>
          <a:xfrm>
            <a:off x="6745722" y="5382895"/>
            <a:ext cx="2647339" cy="632012"/>
            <a:chOff x="7270395" y="4895784"/>
            <a:chExt cx="2647339" cy="632012"/>
          </a:xfrm>
        </p:grpSpPr>
        <p:sp>
          <p:nvSpPr>
            <p:cNvPr id="19" name="TextBox 18"/>
            <p:cNvSpPr txBox="1"/>
            <p:nvPr/>
          </p:nvSpPr>
          <p:spPr>
            <a:xfrm>
              <a:off x="8006505" y="5039796"/>
              <a:ext cx="1911229" cy="338554"/>
            </a:xfrm>
            <a:prstGeom prst="rect">
              <a:avLst/>
            </a:prstGeom>
            <a:noFill/>
          </p:spPr>
          <p:txBody>
            <a:bodyPr wrap="none" rtlCol="0">
              <a:spAutoFit/>
            </a:bodyPr>
            <a:lstStyle/>
            <a:p>
              <a:r>
                <a:rPr lang="en-US" sz="1600" dirty="0">
                  <a:solidFill>
                    <a:schemeClr val="bg1"/>
                  </a:solidFill>
                </a:rPr>
                <a:t>Digital learning team</a:t>
              </a:r>
            </a:p>
          </p:txBody>
        </p:sp>
        <p:sp>
          <p:nvSpPr>
            <p:cNvPr id="22" name="Rectangle 21"/>
            <p:cNvSpPr/>
            <p:nvPr/>
          </p:nvSpPr>
          <p:spPr>
            <a:xfrm>
              <a:off x="7270395" y="4895784"/>
              <a:ext cx="632012"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a:t>
              </a:r>
            </a:p>
          </p:txBody>
        </p:sp>
      </p:grpSp>
      <p:sp>
        <p:nvSpPr>
          <p:cNvPr id="3" name="Slide Number Placeholder 2"/>
          <p:cNvSpPr>
            <a:spLocks noGrp="1"/>
          </p:cNvSpPr>
          <p:nvPr>
            <p:ph type="sldNum" sz="quarter" idx="4"/>
          </p:nvPr>
        </p:nvSpPr>
        <p:spPr/>
        <p:txBody>
          <a:bodyPr/>
          <a:lstStyle/>
          <a:p>
            <a:fld id="{2217BD5A-0803-5F44-B019-64A562D31E5F}" type="slidenum">
              <a:rPr lang="en-US" smtClean="0"/>
              <a:pPr/>
              <a:t>3</a:t>
            </a:fld>
            <a:endParaRPr lang="en-US" dirty="0"/>
          </a:p>
        </p:txBody>
      </p:sp>
      <p:cxnSp>
        <p:nvCxnSpPr>
          <p:cNvPr id="5" name="Straight Connector 4"/>
          <p:cNvCxnSpPr/>
          <p:nvPr/>
        </p:nvCxnSpPr>
        <p:spPr>
          <a:xfrm>
            <a:off x="6096000" y="2408526"/>
            <a:ext cx="0" cy="38399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17167" y="2408526"/>
            <a:ext cx="4729111"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Part 1</a:t>
            </a:r>
          </a:p>
          <a:p>
            <a:pPr algn="ctr"/>
            <a:r>
              <a:rPr lang="en-US" dirty="0">
                <a:solidFill>
                  <a:schemeClr val="bg1"/>
                </a:solidFill>
                <a:latin typeface="+mj-lt"/>
              </a:rPr>
              <a:t>Digital Learning Vision (The What)</a:t>
            </a:r>
          </a:p>
        </p:txBody>
      </p:sp>
      <p:sp>
        <p:nvSpPr>
          <p:cNvPr id="35" name="Rectangle 34"/>
          <p:cNvSpPr/>
          <p:nvPr/>
        </p:nvSpPr>
        <p:spPr>
          <a:xfrm>
            <a:off x="6749074" y="2408526"/>
            <a:ext cx="4729111" cy="6320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Part 2</a:t>
            </a:r>
          </a:p>
          <a:p>
            <a:pPr algn="ctr"/>
            <a:r>
              <a:rPr lang="en-US" dirty="0">
                <a:solidFill>
                  <a:schemeClr val="bg1"/>
                </a:solidFill>
                <a:latin typeface="+mj-lt"/>
              </a:rPr>
              <a:t>Digital Learning Strategy (The How)</a:t>
            </a:r>
          </a:p>
        </p:txBody>
      </p:sp>
    </p:spTree>
    <p:extLst>
      <p:ext uri="{BB962C8B-B14F-4D97-AF65-F5344CB8AC3E}">
        <p14:creationId xmlns:p14="http://schemas.microsoft.com/office/powerpoint/2010/main" val="48654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11647488" y="6162675"/>
            <a:ext cx="544512" cy="365125"/>
          </a:xfrm>
        </p:spPr>
        <p:txBody>
          <a:bodyPr/>
          <a:lstStyle/>
          <a:p>
            <a:fld id="{2217BD5A-0803-5F44-B019-64A562D31E5F}"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8556760"/>
              </p:ext>
            </p:extLst>
          </p:nvPr>
        </p:nvGraphicFramePr>
        <p:xfrm>
          <a:off x="354957" y="2201500"/>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What existing content can we take online, either as blended or fully online experiences?</a:t>
                      </a:r>
                    </a:p>
                  </a:txBody>
                  <a:tcPr anchor="ctr"/>
                </a:tc>
                <a:extLst>
                  <a:ext uri="{0D108BD9-81ED-4DB2-BD59-A6C34878D82A}">
                    <a16:rowId xmlns:a16="http://schemas.microsoft.com/office/drawing/2014/main" val="10000"/>
                  </a:ext>
                </a:extLst>
              </a:tr>
              <a:tr h="3193183">
                <a:tc>
                  <a:txBody>
                    <a:bodyPr/>
                    <a:lstStyle/>
                    <a:p>
                      <a:r>
                        <a:rPr lang="en-US" sz="1600" i="0" kern="1200" dirty="0">
                          <a:solidFill>
                            <a:schemeClr val="dk1"/>
                          </a:solidFill>
                          <a:latin typeface="+mj-lt"/>
                          <a:ea typeface="+mn-ea"/>
                          <a:cs typeface="+mn-cs"/>
                        </a:rPr>
                        <a:t>Enter ideas here</a:t>
                      </a:r>
                    </a:p>
                  </a:txBody>
                  <a:tcPr>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222467" y="262613"/>
            <a:ext cx="12051795" cy="1323439"/>
            <a:chOff x="-634314" y="5370653"/>
            <a:chExt cx="13440245" cy="1323439"/>
          </a:xfrm>
        </p:grpSpPr>
        <p:sp>
          <p:nvSpPr>
            <p:cNvPr id="11" name="TextBox 10"/>
            <p:cNvSpPr txBox="1"/>
            <p:nvPr/>
          </p:nvSpPr>
          <p:spPr>
            <a:xfrm>
              <a:off x="-634314" y="5370653"/>
              <a:ext cx="3020992" cy="1323439"/>
            </a:xfrm>
            <a:prstGeom prst="rect">
              <a:avLst/>
            </a:prstGeom>
            <a:noFill/>
          </p:spPr>
          <p:txBody>
            <a:bodyPr wrap="square" rtlCol="0">
              <a:spAutoFit/>
            </a:bodyPr>
            <a:lstStyle/>
            <a:p>
              <a:pPr algn="r"/>
              <a:r>
                <a:rPr lang="en-US" sz="4000" b="1" dirty="0"/>
                <a:t>Content Strategy</a:t>
              </a:r>
            </a:p>
          </p:txBody>
        </p:sp>
        <p:sp>
          <p:nvSpPr>
            <p:cNvPr id="12" name="TextBox 11"/>
            <p:cNvSpPr txBox="1"/>
            <p:nvPr/>
          </p:nvSpPr>
          <p:spPr>
            <a:xfrm>
              <a:off x="2698834" y="5613861"/>
              <a:ext cx="10107097" cy="923330"/>
            </a:xfrm>
            <a:prstGeom prst="rect">
              <a:avLst/>
            </a:prstGeom>
            <a:noFill/>
          </p:spPr>
          <p:txBody>
            <a:bodyPr wrap="square" rtlCol="0">
              <a:spAutoFit/>
            </a:bodyPr>
            <a:lstStyle/>
            <a:p>
              <a:r>
                <a:rPr lang="en-US" dirty="0">
                  <a:latin typeface="+mj-lt"/>
                </a:rPr>
                <a:t>Let’s talk about </a:t>
              </a:r>
              <a:r>
                <a:rPr lang="en-US" b="1" dirty="0">
                  <a:solidFill>
                    <a:schemeClr val="accent2"/>
                  </a:solidFill>
                  <a:latin typeface="+mj-lt"/>
                </a:rPr>
                <a:t>content</a:t>
              </a:r>
              <a:r>
                <a:rPr lang="en-US" dirty="0">
                  <a:latin typeface="+mj-lt"/>
                </a:rPr>
                <a:t>,</a:t>
              </a:r>
              <a:r>
                <a:rPr lang="en-US" b="1" dirty="0">
                  <a:solidFill>
                    <a:schemeClr val="accent2"/>
                  </a:solidFill>
                  <a:latin typeface="+mj-lt"/>
                </a:rPr>
                <a:t> </a:t>
              </a:r>
              <a:r>
                <a:rPr lang="en-US" dirty="0">
                  <a:latin typeface="+mj-lt"/>
                </a:rPr>
                <a:t>and how we will identify what we can build, buy, curate or blend for our initiative. What sort of modalities do digital approaches afford that we want to include in our strategy?</a:t>
              </a:r>
            </a:p>
          </p:txBody>
        </p:sp>
      </p:grpSp>
      <p:graphicFrame>
        <p:nvGraphicFramePr>
          <p:cNvPr id="9" name="Table 8"/>
          <p:cNvGraphicFramePr>
            <a:graphicFrameLocks noGrp="1"/>
          </p:cNvGraphicFramePr>
          <p:nvPr>
            <p:extLst>
              <p:ext uri="{D42A27DB-BD31-4B8C-83A1-F6EECF244321}">
                <p14:modId xmlns:p14="http://schemas.microsoft.com/office/powerpoint/2010/main" val="1334948905"/>
              </p:ext>
            </p:extLst>
          </p:nvPr>
        </p:nvGraphicFramePr>
        <p:xfrm>
          <a:off x="4359798"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What can we curate from SMEs, learners themselves and outside resources?</a:t>
                      </a:r>
                    </a:p>
                  </a:txBody>
                  <a:tcPr anchor="ctr">
                    <a:solidFill>
                      <a:schemeClr val="accent3"/>
                    </a:solidFill>
                  </a:tcPr>
                </a:tc>
                <a:extLst>
                  <a:ext uri="{0D108BD9-81ED-4DB2-BD59-A6C34878D82A}">
                    <a16:rowId xmlns:a16="http://schemas.microsoft.com/office/drawing/2014/main" val="10000"/>
                  </a:ext>
                </a:extLst>
              </a:tr>
              <a:tr h="3193183">
                <a:tc>
                  <a:txBody>
                    <a:bodyPr/>
                    <a:lstStyle/>
                    <a:p>
                      <a:r>
                        <a:rPr lang="en-US" sz="1600" i="0" kern="1200" dirty="0">
                          <a:solidFill>
                            <a:schemeClr val="dk1"/>
                          </a:solidFill>
                          <a:latin typeface="+mj-lt"/>
                          <a:ea typeface="+mn-ea"/>
                          <a:cs typeface="+mn-cs"/>
                        </a:rPr>
                        <a:t>Enter ideas here</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24586126"/>
              </p:ext>
            </p:extLst>
          </p:nvPr>
        </p:nvGraphicFramePr>
        <p:xfrm>
          <a:off x="8364639"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600" dirty="0">
                          <a:latin typeface="+mj-lt"/>
                        </a:rPr>
                        <a:t>What modalities do we want to include in our digital experience?</a:t>
                      </a:r>
                    </a:p>
                  </a:txBody>
                  <a:tcPr anchor="ctr">
                    <a:solidFill>
                      <a:schemeClr val="accent2"/>
                    </a:solidFill>
                  </a:tcPr>
                </a:tc>
                <a:extLst>
                  <a:ext uri="{0D108BD9-81ED-4DB2-BD59-A6C34878D82A}">
                    <a16:rowId xmlns:a16="http://schemas.microsoft.com/office/drawing/2014/main" val="10000"/>
                  </a:ext>
                </a:extLst>
              </a:tr>
              <a:tr h="3193183">
                <a:tc>
                  <a:txBody>
                    <a:bodyPr/>
                    <a:lstStyle/>
                    <a:p>
                      <a:r>
                        <a:rPr lang="en-US" sz="1600" i="0" dirty="0">
                          <a:latin typeface="+mj-lt"/>
                        </a:rPr>
                        <a:t>e.g. microlearning and short form content, video based design etc.</a:t>
                      </a: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4257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11647488" y="6162675"/>
            <a:ext cx="544512" cy="365125"/>
          </a:xfrm>
        </p:spPr>
        <p:txBody>
          <a:bodyPr/>
          <a:lstStyle/>
          <a:p>
            <a:fld id="{2217BD5A-0803-5F44-B019-64A562D31E5F}"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1345223"/>
              </p:ext>
            </p:extLst>
          </p:nvPr>
        </p:nvGraphicFramePr>
        <p:xfrm>
          <a:off x="540152" y="2176040"/>
          <a:ext cx="4953965" cy="4143737"/>
        </p:xfrm>
        <a:graphic>
          <a:graphicData uri="http://schemas.openxmlformats.org/drawingml/2006/table">
            <a:tbl>
              <a:tblPr firstRow="1" bandRow="1">
                <a:tableStyleId>{5C22544A-7EE6-4342-B048-85BDC9FD1C3A}</a:tableStyleId>
              </a:tblPr>
              <a:tblGrid>
                <a:gridCol w="4953965">
                  <a:extLst>
                    <a:ext uri="{9D8B030D-6E8A-4147-A177-3AD203B41FA5}">
                      <a16:colId xmlns:a16="http://schemas.microsoft.com/office/drawing/2014/main" val="20000"/>
                    </a:ext>
                  </a:extLst>
                </a:gridCol>
              </a:tblGrid>
              <a:tr h="950554">
                <a:tc>
                  <a:txBody>
                    <a:bodyPr/>
                    <a:lstStyle/>
                    <a:p>
                      <a:pPr algn="ctr"/>
                      <a:r>
                        <a:rPr lang="en-US" sz="1600" dirty="0">
                          <a:latin typeface="+mj-lt"/>
                        </a:rPr>
                        <a:t>Current Delivery Focus</a:t>
                      </a:r>
                    </a:p>
                  </a:txBody>
                  <a:tcPr anchor="ctr"/>
                </a:tc>
                <a:extLst>
                  <a:ext uri="{0D108BD9-81ED-4DB2-BD59-A6C34878D82A}">
                    <a16:rowId xmlns:a16="http://schemas.microsoft.com/office/drawing/2014/main" val="10000"/>
                  </a:ext>
                </a:extLst>
              </a:tr>
              <a:tr h="3193183">
                <a:tc>
                  <a:txBody>
                    <a:bodyPr/>
                    <a:lstStyle/>
                    <a:p>
                      <a:r>
                        <a:rPr lang="en-US" sz="1600" i="0" dirty="0">
                          <a:latin typeface="+mj-lt"/>
                        </a:rPr>
                        <a:t>e.g. we have facilitators who can act as online coaches, moderators or video talent</a:t>
                      </a: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2112289"/>
              </p:ext>
            </p:extLst>
          </p:nvPr>
        </p:nvGraphicFramePr>
        <p:xfrm>
          <a:off x="6693523" y="2176040"/>
          <a:ext cx="4953965" cy="4155311"/>
        </p:xfrm>
        <a:graphic>
          <a:graphicData uri="http://schemas.openxmlformats.org/drawingml/2006/table">
            <a:tbl>
              <a:tblPr firstRow="1" bandRow="1">
                <a:tableStyleId>{5C22544A-7EE6-4342-B048-85BDC9FD1C3A}</a:tableStyleId>
              </a:tblPr>
              <a:tblGrid>
                <a:gridCol w="4953965">
                  <a:extLst>
                    <a:ext uri="{9D8B030D-6E8A-4147-A177-3AD203B41FA5}">
                      <a16:colId xmlns:a16="http://schemas.microsoft.com/office/drawing/2014/main" val="20000"/>
                    </a:ext>
                  </a:extLst>
                </a:gridCol>
              </a:tblGrid>
              <a:tr h="962128">
                <a:tc>
                  <a:txBody>
                    <a:bodyPr/>
                    <a:lstStyle/>
                    <a:p>
                      <a:pPr algn="ctr"/>
                      <a:r>
                        <a:rPr lang="en-US" sz="1600" dirty="0">
                          <a:latin typeface="+mj-lt"/>
                        </a:rPr>
                        <a:t>New Delivery Focus</a:t>
                      </a:r>
                    </a:p>
                  </a:txBody>
                  <a:tcPr anchor="ctr">
                    <a:solidFill>
                      <a:schemeClr val="accent2"/>
                    </a:solidFill>
                  </a:tcPr>
                </a:tc>
                <a:extLst>
                  <a:ext uri="{0D108BD9-81ED-4DB2-BD59-A6C34878D82A}">
                    <a16:rowId xmlns:a16="http://schemas.microsoft.com/office/drawing/2014/main" val="10000"/>
                  </a:ext>
                </a:extLst>
              </a:tr>
              <a:tr h="3193183">
                <a:tc>
                  <a:txBody>
                    <a:bodyPr/>
                    <a:lstStyle/>
                    <a:p>
                      <a:pPr marL="0" algn="l" defTabSz="914400" rtl="0" eaLnBrk="1" latinLnBrk="0" hangingPunct="1"/>
                      <a:r>
                        <a:rPr lang="en-US" sz="1600" i="0" kern="1200" dirty="0">
                          <a:solidFill>
                            <a:schemeClr val="dk1"/>
                          </a:solidFill>
                          <a:latin typeface="+mj-lt"/>
                          <a:ea typeface="+mn-ea"/>
                          <a:cs typeface="+mn-cs"/>
                        </a:rPr>
                        <a:t>e.g. we don’t have anyone who can send out regular course related emails and address learner questions while they are going through a time based experience</a:t>
                      </a:r>
                    </a:p>
                  </a:txBody>
                  <a:tcPr>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159497" y="314378"/>
            <a:ext cx="10661521" cy="1323439"/>
            <a:chOff x="-208344" y="5370653"/>
            <a:chExt cx="11889802" cy="1323439"/>
          </a:xfrm>
        </p:grpSpPr>
        <p:sp>
          <p:nvSpPr>
            <p:cNvPr id="11" name="TextBox 10"/>
            <p:cNvSpPr txBox="1"/>
            <p:nvPr/>
          </p:nvSpPr>
          <p:spPr>
            <a:xfrm>
              <a:off x="-208344" y="5370653"/>
              <a:ext cx="3020992" cy="1323439"/>
            </a:xfrm>
            <a:prstGeom prst="rect">
              <a:avLst/>
            </a:prstGeom>
            <a:noFill/>
          </p:spPr>
          <p:txBody>
            <a:bodyPr wrap="square" rtlCol="0">
              <a:spAutoFit/>
            </a:bodyPr>
            <a:lstStyle/>
            <a:p>
              <a:pPr algn="r"/>
              <a:r>
                <a:rPr lang="en-US" sz="4000" b="1" dirty="0"/>
                <a:t>Delivery</a:t>
              </a:r>
            </a:p>
            <a:p>
              <a:pPr algn="r"/>
              <a:r>
                <a:rPr lang="en-US" sz="4000" b="1" dirty="0"/>
                <a:t>Changes</a:t>
              </a:r>
            </a:p>
          </p:txBody>
        </p:sp>
        <p:sp>
          <p:nvSpPr>
            <p:cNvPr id="12" name="TextBox 11"/>
            <p:cNvSpPr txBox="1"/>
            <p:nvPr/>
          </p:nvSpPr>
          <p:spPr>
            <a:xfrm>
              <a:off x="2978513" y="5709206"/>
              <a:ext cx="8702945" cy="646331"/>
            </a:xfrm>
            <a:prstGeom prst="rect">
              <a:avLst/>
            </a:prstGeom>
            <a:noFill/>
          </p:spPr>
          <p:txBody>
            <a:bodyPr wrap="square" rtlCol="0">
              <a:spAutoFit/>
            </a:bodyPr>
            <a:lstStyle/>
            <a:p>
              <a:r>
                <a:rPr lang="en-US" dirty="0">
                  <a:latin typeface="+mj-lt"/>
                </a:rPr>
                <a:t>What processes do we have in place </a:t>
              </a:r>
              <a:r>
                <a:rPr lang="en-US" b="1" dirty="0">
                  <a:solidFill>
                    <a:schemeClr val="accent2"/>
                  </a:solidFill>
                  <a:latin typeface="+mj-lt"/>
                </a:rPr>
                <a:t>related to delivery </a:t>
              </a:r>
              <a:r>
                <a:rPr lang="en-US" dirty="0">
                  <a:latin typeface="+mj-lt"/>
                </a:rPr>
                <a:t>that will help our digital transformation? What new processes should we think about adding?</a:t>
              </a:r>
            </a:p>
          </p:txBody>
        </p:sp>
      </p:grpSp>
    </p:spTree>
    <p:extLst>
      <p:ext uri="{BB962C8B-B14F-4D97-AF65-F5344CB8AC3E}">
        <p14:creationId xmlns:p14="http://schemas.microsoft.com/office/powerpoint/2010/main" val="61200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4466" y="3105836"/>
            <a:ext cx="7432868" cy="646331"/>
          </a:xfrm>
          <a:prstGeom prst="rect">
            <a:avLst/>
          </a:prstGeom>
          <a:noFill/>
        </p:spPr>
        <p:txBody>
          <a:bodyPr wrap="square" rtlCol="0">
            <a:spAutoFit/>
          </a:bodyPr>
          <a:lstStyle/>
          <a:p>
            <a:r>
              <a:rPr lang="en-US" sz="3600" dirty="0">
                <a:solidFill>
                  <a:schemeClr val="bg1"/>
                </a:solidFill>
              </a:rPr>
              <a:t>Digital learning team</a:t>
            </a:r>
          </a:p>
        </p:txBody>
      </p:sp>
      <p:sp>
        <p:nvSpPr>
          <p:cNvPr id="9" name="Rectangle 8"/>
          <p:cNvSpPr/>
          <p:nvPr/>
        </p:nvSpPr>
        <p:spPr>
          <a:xfrm>
            <a:off x="1532032" y="2762957"/>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6</a:t>
            </a:r>
          </a:p>
        </p:txBody>
      </p:sp>
    </p:spTree>
    <p:extLst>
      <p:ext uri="{BB962C8B-B14F-4D97-AF65-F5344CB8AC3E}">
        <p14:creationId xmlns:p14="http://schemas.microsoft.com/office/powerpoint/2010/main" val="571540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74839" y="4329983"/>
            <a:ext cx="1964673" cy="1477328"/>
          </a:xfrm>
          <a:prstGeom prst="rect">
            <a:avLst/>
          </a:prstGeom>
          <a:noFill/>
        </p:spPr>
        <p:txBody>
          <a:bodyPr wrap="square" rtlCol="0">
            <a:spAutoFit/>
          </a:bodyPr>
          <a:lstStyle/>
          <a:p>
            <a:r>
              <a:rPr lang="en-US" dirty="0">
                <a:latin typeface="+mj-lt"/>
              </a:rPr>
              <a:t>Assess your team’s mindset and identify strengths and areas you will need to address.</a:t>
            </a:r>
          </a:p>
        </p:txBody>
      </p:sp>
      <p:sp>
        <p:nvSpPr>
          <p:cNvPr id="11" name="Rectangle 10"/>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3" name="TextBox 12"/>
          <p:cNvSpPr txBox="1"/>
          <p:nvPr/>
        </p:nvSpPr>
        <p:spPr>
          <a:xfrm>
            <a:off x="5190051" y="4329983"/>
            <a:ext cx="2270724" cy="1754326"/>
          </a:xfrm>
          <a:prstGeom prst="rect">
            <a:avLst/>
          </a:prstGeom>
          <a:noFill/>
        </p:spPr>
        <p:txBody>
          <a:bodyPr wrap="square" rtlCol="0">
            <a:spAutoFit/>
          </a:bodyPr>
          <a:lstStyle/>
          <a:p>
            <a:r>
              <a:rPr lang="en-US" dirty="0">
                <a:latin typeface="+mj-lt"/>
              </a:rPr>
              <a:t>Asses current skillsets and identify role changes that will need to happen in order to take your team into a digital learning future.</a:t>
            </a:r>
          </a:p>
        </p:txBody>
      </p:sp>
      <p:sp>
        <p:nvSpPr>
          <p:cNvPr id="15" name="Rectangle 14"/>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7" name="TextBox 16"/>
          <p:cNvSpPr txBox="1"/>
          <p:nvPr/>
        </p:nvSpPr>
        <p:spPr>
          <a:xfrm>
            <a:off x="8905264" y="4329983"/>
            <a:ext cx="2595716" cy="1477328"/>
          </a:xfrm>
          <a:prstGeom prst="rect">
            <a:avLst/>
          </a:prstGeom>
          <a:noFill/>
        </p:spPr>
        <p:txBody>
          <a:bodyPr wrap="square" rtlCol="0">
            <a:spAutoFit/>
          </a:bodyPr>
          <a:lstStyle/>
          <a:p>
            <a:r>
              <a:rPr lang="en-US" dirty="0">
                <a:latin typeface="+mj-lt"/>
              </a:rPr>
              <a:t>Make a plan for keeping your team current with the knowledge needed to excel in a digital learning future.</a:t>
            </a:r>
          </a:p>
        </p:txBody>
      </p:sp>
      <p:sp>
        <p:nvSpPr>
          <p:cNvPr id="25" name="TextBox 24"/>
          <p:cNvSpPr txBox="1"/>
          <p:nvPr/>
        </p:nvSpPr>
        <p:spPr>
          <a:xfrm>
            <a:off x="464410" y="156436"/>
            <a:ext cx="10498443" cy="2308324"/>
          </a:xfrm>
          <a:prstGeom prst="rect">
            <a:avLst/>
          </a:prstGeom>
          <a:noFill/>
        </p:spPr>
        <p:txBody>
          <a:bodyPr wrap="square" rtlCol="0">
            <a:spAutoFit/>
          </a:bodyPr>
          <a:lstStyle/>
          <a:p>
            <a:r>
              <a:rPr lang="en-US" sz="4800" dirty="0">
                <a:solidFill>
                  <a:schemeClr val="bg1"/>
                </a:solidFill>
                <a:latin typeface="+mj-lt"/>
              </a:rPr>
              <a:t>In this section, you’ll examine your team readiness and make a plan to build the team of the future.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929" y="3651208"/>
            <a:ext cx="650240" cy="6502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717" y="3679743"/>
            <a:ext cx="650240" cy="6502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05" y="3717124"/>
            <a:ext cx="650240" cy="650240"/>
          </a:xfrm>
          <a:prstGeom prst="rect">
            <a:avLst/>
          </a:prstGeom>
        </p:spPr>
      </p:pic>
      <p:sp>
        <p:nvSpPr>
          <p:cNvPr id="6" name="Slide Number Placeholder 5"/>
          <p:cNvSpPr>
            <a:spLocks noGrp="1"/>
          </p:cNvSpPr>
          <p:nvPr>
            <p:ph type="sldNum" sz="quarter" idx="4"/>
          </p:nvPr>
        </p:nvSpPr>
        <p:spPr/>
        <p:txBody>
          <a:bodyPr/>
          <a:lstStyle/>
          <a:p>
            <a:fld id="{2217BD5A-0803-5F44-B019-64A562D31E5F}" type="slidenum">
              <a:rPr lang="en-US" smtClean="0"/>
              <a:pPr/>
              <a:t>33</a:t>
            </a:fld>
            <a:endParaRPr lang="en-US" dirty="0"/>
          </a:p>
        </p:txBody>
      </p:sp>
      <p:sp>
        <p:nvSpPr>
          <p:cNvPr id="18" name="TextBox 17"/>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spTree>
    <p:extLst>
      <p:ext uri="{BB962C8B-B14F-4D97-AF65-F5344CB8AC3E}">
        <p14:creationId xmlns:p14="http://schemas.microsoft.com/office/powerpoint/2010/main" val="1656060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34</a:t>
            </a:fld>
            <a:endParaRPr lang="en-US" dirty="0"/>
          </a:p>
        </p:txBody>
      </p:sp>
      <p:graphicFrame>
        <p:nvGraphicFramePr>
          <p:cNvPr id="5" name="Table 4"/>
          <p:cNvGraphicFramePr>
            <a:graphicFrameLocks noGrp="1"/>
          </p:cNvGraphicFramePr>
          <p:nvPr>
            <p:extLst/>
          </p:nvPr>
        </p:nvGraphicFramePr>
        <p:xfrm>
          <a:off x="354957" y="2201500"/>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400" dirty="0">
                          <a:latin typeface="+mj-lt"/>
                        </a:rPr>
                        <a:t>Rate your team on the current mindset</a:t>
                      </a:r>
                    </a:p>
                  </a:txBody>
                  <a:tcPr anchor="ctr"/>
                </a:tc>
                <a:extLst>
                  <a:ext uri="{0D108BD9-81ED-4DB2-BD59-A6C34878D82A}">
                    <a16:rowId xmlns:a16="http://schemas.microsoft.com/office/drawing/2014/main" val="10000"/>
                  </a:ext>
                </a:extLst>
              </a:tr>
              <a:tr h="3193183">
                <a:tc>
                  <a:txBody>
                    <a:bodyPr/>
                    <a:lstStyle/>
                    <a:p>
                      <a:endParaRPr lang="en-US" dirty="0">
                        <a:latin typeface="+mj-lt"/>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245806" y="299571"/>
            <a:ext cx="11583521" cy="1323439"/>
            <a:chOff x="-112093" y="5407611"/>
            <a:chExt cx="12918023" cy="1323439"/>
          </a:xfrm>
        </p:grpSpPr>
        <p:sp>
          <p:nvSpPr>
            <p:cNvPr id="11" name="TextBox 10"/>
            <p:cNvSpPr txBox="1"/>
            <p:nvPr/>
          </p:nvSpPr>
          <p:spPr>
            <a:xfrm>
              <a:off x="-112093" y="5407611"/>
              <a:ext cx="2288839" cy="1323439"/>
            </a:xfrm>
            <a:prstGeom prst="rect">
              <a:avLst/>
            </a:prstGeom>
            <a:noFill/>
          </p:spPr>
          <p:txBody>
            <a:bodyPr wrap="square" rtlCol="0">
              <a:spAutoFit/>
            </a:bodyPr>
            <a:lstStyle/>
            <a:p>
              <a:pPr algn="r"/>
              <a:r>
                <a:rPr lang="en-US" sz="4000" b="1" dirty="0"/>
                <a:t>Team</a:t>
              </a:r>
            </a:p>
            <a:p>
              <a:pPr algn="r"/>
              <a:r>
                <a:rPr lang="en-US" sz="4000" b="1" dirty="0"/>
                <a:t>Mindset</a:t>
              </a:r>
            </a:p>
          </p:txBody>
        </p:sp>
        <p:sp>
          <p:nvSpPr>
            <p:cNvPr id="12" name="TextBox 11"/>
            <p:cNvSpPr txBox="1"/>
            <p:nvPr/>
          </p:nvSpPr>
          <p:spPr>
            <a:xfrm>
              <a:off x="2267312" y="5740434"/>
              <a:ext cx="10538618" cy="646331"/>
            </a:xfrm>
            <a:prstGeom prst="rect">
              <a:avLst/>
            </a:prstGeom>
            <a:noFill/>
          </p:spPr>
          <p:txBody>
            <a:bodyPr wrap="square" rtlCol="0">
              <a:spAutoFit/>
            </a:bodyPr>
            <a:lstStyle/>
            <a:p>
              <a:r>
                <a:rPr lang="en-US" dirty="0">
                  <a:solidFill>
                    <a:schemeClr val="tx1">
                      <a:lumMod val="85000"/>
                      <a:lumOff val="15000"/>
                    </a:schemeClr>
                  </a:solidFill>
                  <a:latin typeface="+mj-lt"/>
                </a:rPr>
                <a:t>Think about the </a:t>
              </a:r>
              <a:r>
                <a:rPr lang="en-US" b="1" dirty="0">
                  <a:solidFill>
                    <a:schemeClr val="accent2"/>
                  </a:solidFill>
                  <a:latin typeface="+mj-lt"/>
                </a:rPr>
                <a:t>current mindset on our team</a:t>
              </a:r>
              <a:r>
                <a:rPr lang="en-US" dirty="0">
                  <a:solidFill>
                    <a:schemeClr val="tx1">
                      <a:lumMod val="85000"/>
                      <a:lumOff val="15000"/>
                    </a:schemeClr>
                  </a:solidFill>
                  <a:latin typeface="+mj-lt"/>
                </a:rPr>
                <a:t>. How would we rate our state of readiness for the future of learning? What aspects would we like to address and which one is most critical?</a:t>
              </a:r>
            </a:p>
          </p:txBody>
        </p:sp>
      </p:grpSp>
      <p:graphicFrame>
        <p:nvGraphicFramePr>
          <p:cNvPr id="9" name="Table 8"/>
          <p:cNvGraphicFramePr>
            <a:graphicFrameLocks noGrp="1"/>
          </p:cNvGraphicFramePr>
          <p:nvPr>
            <p:extLst>
              <p:ext uri="{D42A27DB-BD31-4B8C-83A1-F6EECF244321}">
                <p14:modId xmlns:p14="http://schemas.microsoft.com/office/powerpoint/2010/main" val="428975319"/>
              </p:ext>
            </p:extLst>
          </p:nvPr>
        </p:nvGraphicFramePr>
        <p:xfrm>
          <a:off x="4359798"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400" dirty="0">
                          <a:latin typeface="+mj-lt"/>
                        </a:rPr>
                        <a:t>Strengths of our team mindset</a:t>
                      </a:r>
                    </a:p>
                  </a:txBody>
                  <a:tcPr anchor="ctr"/>
                </a:tc>
                <a:extLst>
                  <a:ext uri="{0D108BD9-81ED-4DB2-BD59-A6C34878D82A}">
                    <a16:rowId xmlns:a16="http://schemas.microsoft.com/office/drawing/2014/main" val="10000"/>
                  </a:ext>
                </a:extLst>
              </a:tr>
              <a:tr h="3193183">
                <a:tc>
                  <a:txBody>
                    <a:bodyPr/>
                    <a:lstStyle/>
                    <a:p>
                      <a:r>
                        <a:rPr lang="en-US" sz="1600" dirty="0">
                          <a:latin typeface="+mj-lt"/>
                        </a:rPr>
                        <a:t>Talk about strengths </a:t>
                      </a:r>
                      <a:r>
                        <a:rPr lang="en-US" sz="1600" baseline="0" dirty="0">
                          <a:latin typeface="+mj-lt"/>
                        </a:rPr>
                        <a:t>here. </a:t>
                      </a:r>
                      <a:endParaRPr lang="en-US" sz="1600" dirty="0">
                        <a:latin typeface="+mj-lt"/>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85583454"/>
              </p:ext>
            </p:extLst>
          </p:nvPr>
        </p:nvGraphicFramePr>
        <p:xfrm>
          <a:off x="8364639" y="2201498"/>
          <a:ext cx="3464689" cy="4143737"/>
        </p:xfrm>
        <a:graphic>
          <a:graphicData uri="http://schemas.openxmlformats.org/drawingml/2006/table">
            <a:tbl>
              <a:tblPr firstRow="1" bandRow="1">
                <a:tableStyleId>{5C22544A-7EE6-4342-B048-85BDC9FD1C3A}</a:tableStyleId>
              </a:tblPr>
              <a:tblGrid>
                <a:gridCol w="3464689">
                  <a:extLst>
                    <a:ext uri="{9D8B030D-6E8A-4147-A177-3AD203B41FA5}">
                      <a16:colId xmlns:a16="http://schemas.microsoft.com/office/drawing/2014/main" val="20000"/>
                    </a:ext>
                  </a:extLst>
                </a:gridCol>
              </a:tblGrid>
              <a:tr h="950554">
                <a:tc>
                  <a:txBody>
                    <a:bodyPr/>
                    <a:lstStyle/>
                    <a:p>
                      <a:pPr algn="ctr"/>
                      <a:r>
                        <a:rPr lang="en-US" sz="1400" b="1" i="0" u="none" strike="noStrike" kern="1200" dirty="0">
                          <a:solidFill>
                            <a:schemeClr val="lt1"/>
                          </a:solidFill>
                          <a:effectLst/>
                          <a:latin typeface="+mj-lt"/>
                          <a:ea typeface="+mn-ea"/>
                          <a:cs typeface="+mn-cs"/>
                        </a:rPr>
                        <a:t>Team mindset that needs to change</a:t>
                      </a:r>
                    </a:p>
                  </a:txBody>
                  <a:tcPr anchor="ctr"/>
                </a:tc>
                <a:extLst>
                  <a:ext uri="{0D108BD9-81ED-4DB2-BD59-A6C34878D82A}">
                    <a16:rowId xmlns:a16="http://schemas.microsoft.com/office/drawing/2014/main" val="10000"/>
                  </a:ext>
                </a:extLst>
              </a:tr>
              <a:tr h="3193183">
                <a:tc>
                  <a:txBody>
                    <a:bodyPr/>
                    <a:lstStyle/>
                    <a:p>
                      <a:r>
                        <a:rPr lang="en-US" sz="1600" dirty="0">
                          <a:latin typeface="+mj-lt"/>
                        </a:rPr>
                        <a:t>Talk about the changes</a:t>
                      </a:r>
                      <a:r>
                        <a:rPr lang="en-US" sz="1600" baseline="0" dirty="0">
                          <a:latin typeface="+mj-lt"/>
                        </a:rPr>
                        <a:t> here. </a:t>
                      </a:r>
                      <a:endParaRPr lang="en-US" sz="1600" dirty="0">
                        <a:latin typeface="+mj-lt"/>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838478" y="5714685"/>
            <a:ext cx="2408160" cy="369332"/>
          </a:xfrm>
          <a:prstGeom prst="rect">
            <a:avLst/>
          </a:prstGeom>
          <a:noFill/>
        </p:spPr>
        <p:txBody>
          <a:bodyPr wrap="none" rtlCol="0">
            <a:spAutoFit/>
          </a:bodyPr>
          <a:lstStyle/>
          <a:p>
            <a:r>
              <a:rPr lang="en-US"/>
              <a:t>Completely unprepared</a:t>
            </a:r>
          </a:p>
        </p:txBody>
      </p:sp>
      <p:sp>
        <p:nvSpPr>
          <p:cNvPr id="15" name="TextBox 14"/>
          <p:cNvSpPr txBox="1"/>
          <p:nvPr/>
        </p:nvSpPr>
        <p:spPr>
          <a:xfrm>
            <a:off x="808021" y="3443424"/>
            <a:ext cx="2469074" cy="369332"/>
          </a:xfrm>
          <a:prstGeom prst="rect">
            <a:avLst/>
          </a:prstGeom>
          <a:noFill/>
        </p:spPr>
        <p:txBody>
          <a:bodyPr wrap="none" rtlCol="0">
            <a:spAutoFit/>
          </a:bodyPr>
          <a:lstStyle/>
          <a:p>
            <a:r>
              <a:rPr lang="en-US" dirty="0"/>
              <a:t>Completely future ready</a:t>
            </a:r>
          </a:p>
        </p:txBody>
      </p:sp>
      <p:cxnSp>
        <p:nvCxnSpPr>
          <p:cNvPr id="6" name="Straight Connector 5"/>
          <p:cNvCxnSpPr/>
          <p:nvPr/>
        </p:nvCxnSpPr>
        <p:spPr>
          <a:xfrm>
            <a:off x="2042558" y="3832420"/>
            <a:ext cx="0" cy="190192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49553" y="4570716"/>
            <a:ext cx="386009" cy="386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0561" y="4506385"/>
            <a:ext cx="719325" cy="553998"/>
          </a:xfrm>
          <a:prstGeom prst="rect">
            <a:avLst/>
          </a:prstGeom>
          <a:noFill/>
        </p:spPr>
        <p:txBody>
          <a:bodyPr wrap="square" rtlCol="0">
            <a:spAutoFit/>
          </a:bodyPr>
          <a:lstStyle/>
          <a:p>
            <a:pPr algn="ctr"/>
            <a:r>
              <a:rPr lang="en-US" sz="1000" dirty="0">
                <a:solidFill>
                  <a:schemeClr val="bg2">
                    <a:lumMod val="90000"/>
                  </a:schemeClr>
                </a:solidFill>
              </a:rPr>
              <a:t>Move the slider up or down</a:t>
            </a:r>
          </a:p>
        </p:txBody>
      </p:sp>
    </p:spTree>
    <p:extLst>
      <p:ext uri="{BB962C8B-B14F-4D97-AF65-F5344CB8AC3E}">
        <p14:creationId xmlns:p14="http://schemas.microsoft.com/office/powerpoint/2010/main" val="110755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28798"/>
            <a:ext cx="12191999" cy="5046425"/>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35</a:t>
            </a:fld>
            <a:endParaRPr lang="en-US" dirty="0"/>
          </a:p>
        </p:txBody>
      </p:sp>
      <p:grpSp>
        <p:nvGrpSpPr>
          <p:cNvPr id="13" name="Group 12"/>
          <p:cNvGrpSpPr/>
          <p:nvPr/>
        </p:nvGrpSpPr>
        <p:grpSpPr>
          <a:xfrm>
            <a:off x="159497" y="314378"/>
            <a:ext cx="11487991" cy="1323439"/>
            <a:chOff x="-208344" y="5370653"/>
            <a:chExt cx="12811487" cy="1323439"/>
          </a:xfrm>
        </p:grpSpPr>
        <p:sp>
          <p:nvSpPr>
            <p:cNvPr id="11" name="TextBox 10"/>
            <p:cNvSpPr txBox="1"/>
            <p:nvPr/>
          </p:nvSpPr>
          <p:spPr>
            <a:xfrm>
              <a:off x="-208344" y="5370653"/>
              <a:ext cx="3020992" cy="1323439"/>
            </a:xfrm>
            <a:prstGeom prst="rect">
              <a:avLst/>
            </a:prstGeom>
            <a:noFill/>
          </p:spPr>
          <p:txBody>
            <a:bodyPr wrap="square" rtlCol="0">
              <a:spAutoFit/>
            </a:bodyPr>
            <a:lstStyle/>
            <a:p>
              <a:pPr algn="r"/>
              <a:r>
                <a:rPr lang="en-US" sz="4000" b="1" dirty="0"/>
                <a:t>Skill</a:t>
              </a:r>
            </a:p>
            <a:p>
              <a:pPr algn="r"/>
              <a:r>
                <a:rPr lang="en-US" sz="4000" b="1" dirty="0"/>
                <a:t>Changes</a:t>
              </a:r>
            </a:p>
          </p:txBody>
        </p:sp>
        <p:sp>
          <p:nvSpPr>
            <p:cNvPr id="12" name="TextBox 11"/>
            <p:cNvSpPr txBox="1"/>
            <p:nvPr/>
          </p:nvSpPr>
          <p:spPr>
            <a:xfrm>
              <a:off x="2987120" y="5702523"/>
              <a:ext cx="9616023" cy="646331"/>
            </a:xfrm>
            <a:prstGeom prst="rect">
              <a:avLst/>
            </a:prstGeom>
            <a:noFill/>
          </p:spPr>
          <p:txBody>
            <a:bodyPr wrap="square" rtlCol="0">
              <a:spAutoFit/>
            </a:bodyPr>
            <a:lstStyle/>
            <a:p>
              <a:r>
                <a:rPr lang="en-US" dirty="0">
                  <a:latin typeface="+mj-lt"/>
                </a:rPr>
                <a:t>Which </a:t>
              </a:r>
              <a:r>
                <a:rPr lang="en-US" b="1" dirty="0">
                  <a:solidFill>
                    <a:schemeClr val="accent1"/>
                  </a:solidFill>
                </a:rPr>
                <a:t>traditional learning roles </a:t>
              </a:r>
              <a:r>
                <a:rPr lang="en-US" dirty="0">
                  <a:latin typeface="+mj-lt"/>
                </a:rPr>
                <a:t>are still needed, and which </a:t>
              </a:r>
              <a:r>
                <a:rPr lang="en-US" b="1" dirty="0">
                  <a:solidFill>
                    <a:schemeClr val="accent2"/>
                  </a:solidFill>
                </a:rPr>
                <a:t>digital learning roles </a:t>
              </a:r>
              <a:r>
                <a:rPr lang="en-US" dirty="0">
                  <a:latin typeface="+mj-lt"/>
                </a:rPr>
                <a:t>do we need to build?</a:t>
              </a:r>
            </a:p>
          </p:txBody>
        </p:sp>
      </p:grpSp>
      <p:sp>
        <p:nvSpPr>
          <p:cNvPr id="3" name="TextBox 2"/>
          <p:cNvSpPr txBox="1"/>
          <p:nvPr/>
        </p:nvSpPr>
        <p:spPr>
          <a:xfrm>
            <a:off x="1018572" y="1944547"/>
            <a:ext cx="2882096" cy="461665"/>
          </a:xfrm>
          <a:prstGeom prst="rect">
            <a:avLst/>
          </a:prstGeom>
          <a:noFill/>
        </p:spPr>
        <p:txBody>
          <a:bodyPr wrap="square" rtlCol="0">
            <a:spAutoFit/>
          </a:bodyPr>
          <a:lstStyle/>
          <a:p>
            <a:pPr algn="ctr"/>
            <a:r>
              <a:rPr lang="en-US" sz="2400" b="1"/>
              <a:t>GOT IT</a:t>
            </a:r>
          </a:p>
        </p:txBody>
      </p:sp>
      <p:sp>
        <p:nvSpPr>
          <p:cNvPr id="33" name="TextBox 32"/>
          <p:cNvSpPr txBox="1"/>
          <p:nvPr/>
        </p:nvSpPr>
        <p:spPr>
          <a:xfrm>
            <a:off x="8413373" y="1944547"/>
            <a:ext cx="2882096" cy="461665"/>
          </a:xfrm>
          <a:prstGeom prst="rect">
            <a:avLst/>
          </a:prstGeom>
          <a:noFill/>
        </p:spPr>
        <p:txBody>
          <a:bodyPr wrap="square" rtlCol="0">
            <a:spAutoFit/>
          </a:bodyPr>
          <a:lstStyle/>
          <a:p>
            <a:pPr algn="ctr"/>
            <a:r>
              <a:rPr lang="en-US" sz="2400" b="1" dirty="0"/>
              <a:t>NEED IT</a:t>
            </a:r>
          </a:p>
        </p:txBody>
      </p:sp>
      <p:grpSp>
        <p:nvGrpSpPr>
          <p:cNvPr id="58" name="Group 57"/>
          <p:cNvGrpSpPr>
            <a:grpSpLocks noChangeAspect="1"/>
          </p:cNvGrpSpPr>
          <p:nvPr/>
        </p:nvGrpSpPr>
        <p:grpSpPr>
          <a:xfrm>
            <a:off x="1366774" y="2489522"/>
            <a:ext cx="2185692" cy="4229156"/>
            <a:chOff x="1366774" y="2489522"/>
            <a:chExt cx="2185692" cy="4229156"/>
          </a:xfrm>
        </p:grpSpPr>
        <p:sp>
          <p:nvSpPr>
            <p:cNvPr id="34" name="Rectangle 33"/>
            <p:cNvSpPr/>
            <p:nvPr/>
          </p:nvSpPr>
          <p:spPr>
            <a:xfrm>
              <a:off x="1366774" y="2489522"/>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5" name="Rectangle 34"/>
            <p:cNvSpPr/>
            <p:nvPr/>
          </p:nvSpPr>
          <p:spPr>
            <a:xfrm>
              <a:off x="1366774" y="2889340"/>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Rectangle 35"/>
            <p:cNvSpPr/>
            <p:nvPr/>
          </p:nvSpPr>
          <p:spPr>
            <a:xfrm>
              <a:off x="1366774" y="3287293"/>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Rectangle 36"/>
            <p:cNvSpPr/>
            <p:nvPr/>
          </p:nvSpPr>
          <p:spPr>
            <a:xfrm>
              <a:off x="1366774" y="3683537"/>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ectangle 37"/>
            <p:cNvSpPr/>
            <p:nvPr/>
          </p:nvSpPr>
          <p:spPr>
            <a:xfrm>
              <a:off x="1366774" y="4075955"/>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Rectangle 38"/>
            <p:cNvSpPr/>
            <p:nvPr/>
          </p:nvSpPr>
          <p:spPr>
            <a:xfrm>
              <a:off x="1366774" y="4475773"/>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ectangle 39"/>
            <p:cNvSpPr/>
            <p:nvPr/>
          </p:nvSpPr>
          <p:spPr>
            <a:xfrm>
              <a:off x="1366774" y="4873726"/>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1" name="Rectangle 40"/>
            <p:cNvSpPr/>
            <p:nvPr/>
          </p:nvSpPr>
          <p:spPr>
            <a:xfrm>
              <a:off x="1366774" y="5269970"/>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2" name="Rectangle 41"/>
            <p:cNvSpPr/>
            <p:nvPr/>
          </p:nvSpPr>
          <p:spPr>
            <a:xfrm>
              <a:off x="1366774" y="5659388"/>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Rectangle 42"/>
            <p:cNvSpPr/>
            <p:nvPr/>
          </p:nvSpPr>
          <p:spPr>
            <a:xfrm>
              <a:off x="1366774" y="6059206"/>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Rectangle 43"/>
            <p:cNvSpPr/>
            <p:nvPr/>
          </p:nvSpPr>
          <p:spPr>
            <a:xfrm>
              <a:off x="1366774" y="6457159"/>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59" name="Group 58"/>
          <p:cNvGrpSpPr/>
          <p:nvPr/>
        </p:nvGrpSpPr>
        <p:grpSpPr>
          <a:xfrm>
            <a:off x="8761575" y="2503270"/>
            <a:ext cx="2185692" cy="4229156"/>
            <a:chOff x="8567195" y="2489522"/>
            <a:chExt cx="2185692" cy="4229156"/>
          </a:xfrm>
        </p:grpSpPr>
        <p:sp>
          <p:nvSpPr>
            <p:cNvPr id="46" name="Rectangle 45"/>
            <p:cNvSpPr/>
            <p:nvPr/>
          </p:nvSpPr>
          <p:spPr>
            <a:xfrm>
              <a:off x="8567195" y="2489522"/>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Rectangle 46"/>
            <p:cNvSpPr/>
            <p:nvPr/>
          </p:nvSpPr>
          <p:spPr>
            <a:xfrm>
              <a:off x="8567195" y="2889340"/>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Rectangle 47"/>
            <p:cNvSpPr/>
            <p:nvPr/>
          </p:nvSpPr>
          <p:spPr>
            <a:xfrm>
              <a:off x="8567195" y="3287293"/>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Rectangle 48"/>
            <p:cNvSpPr/>
            <p:nvPr/>
          </p:nvSpPr>
          <p:spPr>
            <a:xfrm>
              <a:off x="8567195" y="3683537"/>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0" name="Rectangle 49"/>
            <p:cNvSpPr/>
            <p:nvPr/>
          </p:nvSpPr>
          <p:spPr>
            <a:xfrm>
              <a:off x="8567195" y="4075955"/>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Rectangle 50"/>
            <p:cNvSpPr/>
            <p:nvPr/>
          </p:nvSpPr>
          <p:spPr>
            <a:xfrm>
              <a:off x="8567195" y="4475773"/>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2" name="Rectangle 51"/>
            <p:cNvSpPr/>
            <p:nvPr/>
          </p:nvSpPr>
          <p:spPr>
            <a:xfrm>
              <a:off x="8567195" y="4873726"/>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Rectangle 52"/>
            <p:cNvSpPr/>
            <p:nvPr/>
          </p:nvSpPr>
          <p:spPr>
            <a:xfrm>
              <a:off x="8567195" y="5269970"/>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Rectangle 53"/>
            <p:cNvSpPr/>
            <p:nvPr/>
          </p:nvSpPr>
          <p:spPr>
            <a:xfrm>
              <a:off x="8567195" y="5659388"/>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Rectangle 54"/>
            <p:cNvSpPr/>
            <p:nvPr/>
          </p:nvSpPr>
          <p:spPr>
            <a:xfrm>
              <a:off x="8567195" y="6059206"/>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6" name="Rectangle 55"/>
            <p:cNvSpPr/>
            <p:nvPr/>
          </p:nvSpPr>
          <p:spPr>
            <a:xfrm>
              <a:off x="8567195" y="6457159"/>
              <a:ext cx="2185692" cy="261519"/>
            </a:xfrm>
            <a:prstGeom prst="rect">
              <a:avLst/>
            </a:prstGeom>
            <a:noFill/>
            <a:ln>
              <a:solidFill>
                <a:schemeClr val="accent5">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 name="Rectangle 1"/>
          <p:cNvSpPr/>
          <p:nvPr/>
        </p:nvSpPr>
        <p:spPr>
          <a:xfrm>
            <a:off x="5014729" y="2491389"/>
            <a:ext cx="2185692" cy="26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Facilitator</a:t>
            </a:r>
          </a:p>
        </p:txBody>
      </p:sp>
      <p:sp>
        <p:nvSpPr>
          <p:cNvPr id="15" name="Rectangle 14"/>
          <p:cNvSpPr/>
          <p:nvPr/>
        </p:nvSpPr>
        <p:spPr>
          <a:xfrm>
            <a:off x="5014729" y="2889341"/>
            <a:ext cx="2185692" cy="26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SME</a:t>
            </a:r>
          </a:p>
        </p:txBody>
      </p:sp>
      <p:sp>
        <p:nvSpPr>
          <p:cNvPr id="16" name="Rectangle 15"/>
          <p:cNvSpPr/>
          <p:nvPr/>
        </p:nvSpPr>
        <p:spPr>
          <a:xfrm>
            <a:off x="5014729" y="3287293"/>
            <a:ext cx="2185692" cy="26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Instructional Designer</a:t>
            </a:r>
          </a:p>
        </p:txBody>
      </p:sp>
      <p:sp>
        <p:nvSpPr>
          <p:cNvPr id="17" name="Rectangle 16"/>
          <p:cNvSpPr/>
          <p:nvPr/>
        </p:nvSpPr>
        <p:spPr>
          <a:xfrm>
            <a:off x="5014729" y="3685245"/>
            <a:ext cx="2185692" cy="26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Delivery Manager</a:t>
            </a:r>
          </a:p>
        </p:txBody>
      </p:sp>
      <p:sp>
        <p:nvSpPr>
          <p:cNvPr id="18" name="Rectangle 17"/>
          <p:cNvSpPr/>
          <p:nvPr/>
        </p:nvSpPr>
        <p:spPr>
          <a:xfrm>
            <a:off x="5014729" y="4083197"/>
            <a:ext cx="2185692" cy="26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LMS Administrator</a:t>
            </a:r>
          </a:p>
        </p:txBody>
      </p:sp>
      <p:sp>
        <p:nvSpPr>
          <p:cNvPr id="19" name="Rectangle 18"/>
          <p:cNvSpPr/>
          <p:nvPr/>
        </p:nvSpPr>
        <p:spPr>
          <a:xfrm>
            <a:off x="5014729" y="4481149"/>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Video Instructor</a:t>
            </a:r>
          </a:p>
        </p:txBody>
      </p:sp>
      <p:sp>
        <p:nvSpPr>
          <p:cNvPr id="22" name="Rectangle 21"/>
          <p:cNvSpPr/>
          <p:nvPr/>
        </p:nvSpPr>
        <p:spPr>
          <a:xfrm>
            <a:off x="5014729" y="4879101"/>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Moderator</a:t>
            </a:r>
          </a:p>
        </p:txBody>
      </p:sp>
      <p:sp>
        <p:nvSpPr>
          <p:cNvPr id="23" name="Rectangle 22"/>
          <p:cNvSpPr/>
          <p:nvPr/>
        </p:nvSpPr>
        <p:spPr>
          <a:xfrm>
            <a:off x="5014729" y="5277053"/>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Technical Support</a:t>
            </a:r>
          </a:p>
        </p:txBody>
      </p:sp>
      <p:sp>
        <p:nvSpPr>
          <p:cNvPr id="24" name="Rectangle 23"/>
          <p:cNvSpPr/>
          <p:nvPr/>
        </p:nvSpPr>
        <p:spPr>
          <a:xfrm>
            <a:off x="5014729" y="5675005"/>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Platform Administrator</a:t>
            </a:r>
          </a:p>
        </p:txBody>
      </p:sp>
      <p:sp>
        <p:nvSpPr>
          <p:cNvPr id="25" name="Rectangle 24"/>
          <p:cNvSpPr/>
          <p:nvPr/>
        </p:nvSpPr>
        <p:spPr>
          <a:xfrm>
            <a:off x="5014729" y="6072957"/>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Visual Designer</a:t>
            </a:r>
          </a:p>
        </p:txBody>
      </p:sp>
      <p:sp>
        <p:nvSpPr>
          <p:cNvPr id="32" name="Rectangle 31"/>
          <p:cNvSpPr/>
          <p:nvPr/>
        </p:nvSpPr>
        <p:spPr>
          <a:xfrm>
            <a:off x="5014727" y="6470907"/>
            <a:ext cx="2185692" cy="2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Analyst</a:t>
            </a:r>
          </a:p>
        </p:txBody>
      </p:sp>
      <p:sp>
        <p:nvSpPr>
          <p:cNvPr id="5" name="Rectangle 4"/>
          <p:cNvSpPr/>
          <p:nvPr/>
        </p:nvSpPr>
        <p:spPr>
          <a:xfrm>
            <a:off x="3024852" y="1577685"/>
            <a:ext cx="3020122" cy="276999"/>
          </a:xfrm>
          <a:prstGeom prst="rect">
            <a:avLst/>
          </a:prstGeom>
        </p:spPr>
        <p:txBody>
          <a:bodyPr wrap="none">
            <a:spAutoFit/>
          </a:bodyPr>
          <a:lstStyle/>
          <a:p>
            <a:r>
              <a:rPr lang="en-US" sz="1200">
                <a:latin typeface="+mj-lt"/>
              </a:rPr>
              <a:t>*</a:t>
            </a:r>
            <a:r>
              <a:rPr lang="en-US" sz="1200" i="1">
                <a:latin typeface="+mj-lt"/>
              </a:rPr>
              <a:t>Move the boxes to got it or need it columns. </a:t>
            </a:r>
            <a:endParaRPr lang="en-US" sz="1200" dirty="0">
              <a:latin typeface="+mj-lt"/>
            </a:endParaRPr>
          </a:p>
        </p:txBody>
      </p:sp>
    </p:spTree>
    <p:extLst>
      <p:ext uri="{BB962C8B-B14F-4D97-AF65-F5344CB8AC3E}">
        <p14:creationId xmlns:p14="http://schemas.microsoft.com/office/powerpoint/2010/main" val="509859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3936098"/>
              </p:ext>
            </p:extLst>
          </p:nvPr>
        </p:nvGraphicFramePr>
        <p:xfrm>
          <a:off x="601883" y="2121056"/>
          <a:ext cx="10988234" cy="4303354"/>
        </p:xfrm>
        <a:graphic>
          <a:graphicData uri="http://schemas.openxmlformats.org/drawingml/2006/table">
            <a:tbl>
              <a:tblPr firstRow="1" bandRow="1">
                <a:tableStyleId>{5C22544A-7EE6-4342-B048-85BDC9FD1C3A}</a:tableStyleId>
              </a:tblPr>
              <a:tblGrid>
                <a:gridCol w="3822633">
                  <a:extLst>
                    <a:ext uri="{9D8B030D-6E8A-4147-A177-3AD203B41FA5}">
                      <a16:colId xmlns:a16="http://schemas.microsoft.com/office/drawing/2014/main" val="20000"/>
                    </a:ext>
                  </a:extLst>
                </a:gridCol>
                <a:gridCol w="7165601">
                  <a:extLst>
                    <a:ext uri="{9D8B030D-6E8A-4147-A177-3AD203B41FA5}">
                      <a16:colId xmlns:a16="http://schemas.microsoft.com/office/drawing/2014/main" val="20001"/>
                    </a:ext>
                  </a:extLst>
                </a:gridCol>
              </a:tblGrid>
              <a:tr h="950554">
                <a:tc>
                  <a:txBody>
                    <a:bodyPr/>
                    <a:lstStyle/>
                    <a:p>
                      <a:pPr algn="ctr"/>
                      <a:r>
                        <a:rPr lang="en-US" sz="1600" dirty="0">
                          <a:latin typeface="+mj-lt"/>
                        </a:rPr>
                        <a:t>Change needed</a:t>
                      </a:r>
                    </a:p>
                  </a:txBody>
                  <a:tcPr anchor="ctr">
                    <a:lnB w="12700" cap="flat" cmpd="sng" algn="ctr">
                      <a:solidFill>
                        <a:schemeClr val="bg2"/>
                      </a:solidFill>
                      <a:prstDash val="solid"/>
                      <a:round/>
                      <a:headEnd type="none" w="med" len="med"/>
                      <a:tailEnd type="none" w="med" len="med"/>
                    </a:lnB>
                  </a:tcPr>
                </a:tc>
                <a:tc>
                  <a:txBody>
                    <a:bodyPr/>
                    <a:lstStyle/>
                    <a:p>
                      <a:pPr marL="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b="1" kern="1200" dirty="0">
                          <a:solidFill>
                            <a:schemeClr val="lt1"/>
                          </a:solidFill>
                          <a:latin typeface="+mj-lt"/>
                          <a:ea typeface="+mn-ea"/>
                          <a:cs typeface="+mn-cs"/>
                        </a:rPr>
                        <a:t>Plan for change</a:t>
                      </a:r>
                    </a:p>
                  </a:txBody>
                  <a:tcPr anchor="ct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06915">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7843">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5152">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8678">
                <a:tc>
                  <a:txBody>
                    <a:bodyPr/>
                    <a:lstStyle/>
                    <a:p>
                      <a:pPr algn="ctr"/>
                      <a:endParaRPr lang="en-US" sz="1600" dirty="0">
                        <a:solidFill>
                          <a:schemeClr val="bg1"/>
                        </a:solidFill>
                        <a:latin typeface="+mj-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charset="0"/>
                        <a:buNone/>
                        <a:tabLst/>
                        <a:defRPr/>
                      </a:pPr>
                      <a:endParaRPr lang="en-US" sz="1600" i="1" dirty="0">
                        <a:solidFill>
                          <a:schemeClr val="bg1"/>
                        </a:solidFill>
                        <a:latin typeface="+mj-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8678">
                <a:tc>
                  <a:txBody>
                    <a:bodyPr/>
                    <a:lstStyle/>
                    <a:p>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8678">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r"/>
                      <a:endParaRPr lang="en-US" sz="1600" i="1"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pSp>
        <p:nvGrpSpPr>
          <p:cNvPr id="13" name="Group 12"/>
          <p:cNvGrpSpPr/>
          <p:nvPr/>
        </p:nvGrpSpPr>
        <p:grpSpPr>
          <a:xfrm>
            <a:off x="486458" y="235527"/>
            <a:ext cx="11328177" cy="1323439"/>
            <a:chOff x="-446717" y="5577345"/>
            <a:chExt cx="12765300" cy="1323439"/>
          </a:xfrm>
        </p:grpSpPr>
        <p:sp>
          <p:nvSpPr>
            <p:cNvPr id="11" name="TextBox 10"/>
            <p:cNvSpPr txBox="1"/>
            <p:nvPr/>
          </p:nvSpPr>
          <p:spPr>
            <a:xfrm>
              <a:off x="-446717" y="5577345"/>
              <a:ext cx="2542536" cy="1323439"/>
            </a:xfrm>
            <a:prstGeom prst="rect">
              <a:avLst/>
            </a:prstGeom>
            <a:noFill/>
          </p:spPr>
          <p:txBody>
            <a:bodyPr wrap="square" rtlCol="0">
              <a:spAutoFit/>
            </a:bodyPr>
            <a:lstStyle/>
            <a:p>
              <a:pPr algn="r"/>
              <a:r>
                <a:rPr lang="en-US" sz="4000" b="1" dirty="0"/>
                <a:t>Plan for Change</a:t>
              </a:r>
            </a:p>
          </p:txBody>
        </p:sp>
        <p:sp>
          <p:nvSpPr>
            <p:cNvPr id="12" name="TextBox 11"/>
            <p:cNvSpPr txBox="1"/>
            <p:nvPr/>
          </p:nvSpPr>
          <p:spPr>
            <a:xfrm>
              <a:off x="2262516" y="5915898"/>
              <a:ext cx="10056067" cy="646331"/>
            </a:xfrm>
            <a:prstGeom prst="rect">
              <a:avLst/>
            </a:prstGeom>
            <a:noFill/>
          </p:spPr>
          <p:txBody>
            <a:bodyPr wrap="square" rtlCol="0">
              <a:spAutoFit/>
            </a:bodyPr>
            <a:lstStyle/>
            <a:p>
              <a:r>
                <a:rPr lang="en-US" dirty="0">
                  <a:latin typeface="+mj-lt"/>
                </a:rPr>
                <a:t>How will we meet the </a:t>
              </a:r>
              <a:r>
                <a:rPr lang="en-US" b="1" dirty="0">
                  <a:solidFill>
                    <a:schemeClr val="accent2"/>
                  </a:solidFill>
                  <a:latin typeface="+mj-lt"/>
                </a:rPr>
                <a:t>needs for change </a:t>
              </a:r>
              <a:r>
                <a:rPr lang="en-US" dirty="0">
                  <a:latin typeface="+mj-lt"/>
                </a:rPr>
                <a:t>identified in the previous slide? Will we hire, train up or outsource these roles?</a:t>
              </a:r>
            </a:p>
          </p:txBody>
        </p:sp>
      </p:grpSp>
    </p:spTree>
    <p:extLst>
      <p:ext uri="{BB962C8B-B14F-4D97-AF65-F5344CB8AC3E}">
        <p14:creationId xmlns:p14="http://schemas.microsoft.com/office/powerpoint/2010/main" val="315910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5748190"/>
              </p:ext>
            </p:extLst>
          </p:nvPr>
        </p:nvGraphicFramePr>
        <p:xfrm>
          <a:off x="540150" y="2176040"/>
          <a:ext cx="10988234" cy="3730847"/>
        </p:xfrm>
        <a:graphic>
          <a:graphicData uri="http://schemas.openxmlformats.org/drawingml/2006/table">
            <a:tbl>
              <a:tblPr firstRow="1" bandRow="1">
                <a:tableStyleId>{5C22544A-7EE6-4342-B048-85BDC9FD1C3A}</a:tableStyleId>
              </a:tblPr>
              <a:tblGrid>
                <a:gridCol w="10988234">
                  <a:extLst>
                    <a:ext uri="{9D8B030D-6E8A-4147-A177-3AD203B41FA5}">
                      <a16:colId xmlns:a16="http://schemas.microsoft.com/office/drawing/2014/main" val="20000"/>
                    </a:ext>
                  </a:extLst>
                </a:gridCol>
              </a:tblGrid>
              <a:tr h="537663">
                <a:tc>
                  <a:txBody>
                    <a:bodyPr/>
                    <a:lstStyle/>
                    <a:p>
                      <a:pPr algn="ctr"/>
                      <a:r>
                        <a:rPr lang="en-US" sz="1600" dirty="0">
                          <a:latin typeface="+mj-lt"/>
                        </a:rPr>
                        <a:t>Knowledge Acquisition Strategy</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193184">
                <a:tc>
                  <a:txBody>
                    <a:bodyPr/>
                    <a:lstStyle/>
                    <a:p>
                      <a:r>
                        <a:rPr lang="en-US" sz="1600" i="0" dirty="0">
                          <a:latin typeface="+mj-lt"/>
                        </a:rPr>
                        <a:t>For example:</a:t>
                      </a:r>
                    </a:p>
                    <a:p>
                      <a:pPr marL="285750" indent="-285750">
                        <a:buFont typeface="Arial" panose="020B0604020202020204" pitchFamily="34" charset="0"/>
                        <a:buChar char="•"/>
                      </a:pPr>
                      <a:r>
                        <a:rPr lang="en-US" sz="1600" i="0" dirty="0">
                          <a:latin typeface="+mj-lt"/>
                        </a:rPr>
                        <a:t>Conferences we will attend </a:t>
                      </a:r>
                    </a:p>
                    <a:p>
                      <a:pPr marL="285750" indent="-285750">
                        <a:buFont typeface="Arial" panose="020B0604020202020204" pitchFamily="34" charset="0"/>
                        <a:buChar char="•"/>
                      </a:pPr>
                      <a:r>
                        <a:rPr lang="en-US" sz="1600" i="0" dirty="0">
                          <a:latin typeface="+mj-lt"/>
                        </a:rPr>
                        <a:t>Courses we will sign up for</a:t>
                      </a:r>
                    </a:p>
                    <a:p>
                      <a:pPr marL="285750" indent="-285750">
                        <a:buFont typeface="Arial" panose="020B0604020202020204" pitchFamily="34" charset="0"/>
                        <a:buChar char="•"/>
                      </a:pPr>
                      <a:r>
                        <a:rPr lang="en-US" sz="1600" i="0" dirty="0">
                          <a:latin typeface="+mj-lt"/>
                        </a:rPr>
                        <a:t>New technology we will play with</a:t>
                      </a:r>
                    </a:p>
                    <a:p>
                      <a:pPr marL="285750" indent="-285750">
                        <a:buFont typeface="Arial" panose="020B0604020202020204" pitchFamily="34" charset="0"/>
                        <a:buChar char="•"/>
                      </a:pPr>
                      <a:r>
                        <a:rPr lang="en-US" sz="1600" i="0" dirty="0">
                          <a:latin typeface="+mj-lt"/>
                        </a:rPr>
                        <a:t>Books we will read </a:t>
                      </a:r>
                    </a:p>
                    <a:p>
                      <a:pPr marL="285750" indent="-285750">
                        <a:buFont typeface="Arial" panose="020B0604020202020204" pitchFamily="34" charset="0"/>
                        <a:buChar char="•"/>
                      </a:pPr>
                      <a:r>
                        <a:rPr lang="en-US" sz="1600" i="0" dirty="0">
                          <a:latin typeface="+mj-lt"/>
                        </a:rPr>
                        <a:t>Articles we will discuss</a:t>
                      </a:r>
                    </a:p>
                    <a:p>
                      <a:pPr marL="285750" indent="-285750">
                        <a:buFont typeface="Arial" panose="020B0604020202020204" pitchFamily="34" charset="0"/>
                        <a:buChar char="•"/>
                      </a:pPr>
                      <a:r>
                        <a:rPr lang="en-US" sz="1600" i="0" dirty="0">
                          <a:latin typeface="+mj-lt"/>
                        </a:rPr>
                        <a:t>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p:cNvGrpSpPr/>
          <p:nvPr/>
        </p:nvGrpSpPr>
        <p:grpSpPr>
          <a:xfrm>
            <a:off x="104503" y="314379"/>
            <a:ext cx="11542984" cy="1323439"/>
            <a:chOff x="-1525629" y="5370653"/>
            <a:chExt cx="13659288" cy="1323439"/>
          </a:xfrm>
        </p:grpSpPr>
        <p:sp>
          <p:nvSpPr>
            <p:cNvPr id="11" name="TextBox 10"/>
            <p:cNvSpPr txBox="1"/>
            <p:nvPr/>
          </p:nvSpPr>
          <p:spPr>
            <a:xfrm>
              <a:off x="-1525629" y="5370653"/>
              <a:ext cx="3102625" cy="1323439"/>
            </a:xfrm>
            <a:prstGeom prst="rect">
              <a:avLst/>
            </a:prstGeom>
            <a:noFill/>
          </p:spPr>
          <p:txBody>
            <a:bodyPr wrap="square" rtlCol="0">
              <a:spAutoFit/>
            </a:bodyPr>
            <a:lstStyle/>
            <a:p>
              <a:pPr algn="r"/>
              <a:r>
                <a:rPr lang="en-US" sz="4000" b="1" dirty="0"/>
                <a:t>Plan for Knowledge</a:t>
              </a:r>
            </a:p>
          </p:txBody>
        </p:sp>
        <p:sp>
          <p:nvSpPr>
            <p:cNvPr id="12" name="TextBox 11"/>
            <p:cNvSpPr txBox="1"/>
            <p:nvPr/>
          </p:nvSpPr>
          <p:spPr>
            <a:xfrm>
              <a:off x="1795391" y="5709206"/>
              <a:ext cx="10338268" cy="646331"/>
            </a:xfrm>
            <a:prstGeom prst="rect">
              <a:avLst/>
            </a:prstGeom>
            <a:noFill/>
          </p:spPr>
          <p:txBody>
            <a:bodyPr wrap="square" rtlCol="0">
              <a:spAutoFit/>
            </a:bodyPr>
            <a:lstStyle/>
            <a:p>
              <a:r>
                <a:rPr lang="en-US" dirty="0">
                  <a:latin typeface="+mj-lt"/>
                </a:rPr>
                <a:t>What is our </a:t>
              </a:r>
              <a:r>
                <a:rPr lang="en-US" b="1" dirty="0">
                  <a:solidFill>
                    <a:schemeClr val="accent2"/>
                  </a:solidFill>
                  <a:latin typeface="+mj-lt"/>
                </a:rPr>
                <a:t>plan to keep ourselves current </a:t>
              </a:r>
              <a:r>
                <a:rPr lang="en-US" dirty="0">
                  <a:latin typeface="+mj-lt"/>
                </a:rPr>
                <a:t>with the new thinking that goes with </a:t>
              </a:r>
              <a:br>
                <a:rPr lang="en-US" dirty="0">
                  <a:latin typeface="+mj-lt"/>
                </a:rPr>
              </a:br>
              <a:r>
                <a:rPr lang="en-US" dirty="0">
                  <a:latin typeface="+mj-lt"/>
                </a:rPr>
                <a:t>digital learning approaches?</a:t>
              </a:r>
            </a:p>
          </p:txBody>
        </p:sp>
      </p:grpSp>
    </p:spTree>
    <p:extLst>
      <p:ext uri="{BB962C8B-B14F-4D97-AF65-F5344CB8AC3E}">
        <p14:creationId xmlns:p14="http://schemas.microsoft.com/office/powerpoint/2010/main" val="158534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1"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4010" y="1129833"/>
            <a:ext cx="10672188" cy="1938992"/>
          </a:xfrm>
          <a:prstGeom prst="rect">
            <a:avLst/>
          </a:prstGeom>
          <a:noFill/>
        </p:spPr>
        <p:txBody>
          <a:bodyPr wrap="square" rtlCol="0">
            <a:spAutoFit/>
          </a:bodyPr>
          <a:lstStyle/>
          <a:p>
            <a:r>
              <a:rPr lang="en-US" sz="6000" dirty="0">
                <a:solidFill>
                  <a:schemeClr val="bg1"/>
                </a:solidFill>
                <a:latin typeface="+mj-lt"/>
              </a:rPr>
              <a:t>Congratulations on completing your digital learning blueprint!</a:t>
            </a:r>
          </a:p>
        </p:txBody>
      </p:sp>
      <p:sp>
        <p:nvSpPr>
          <p:cNvPr id="12" name="Rectangle 11"/>
          <p:cNvSpPr/>
          <p:nvPr/>
        </p:nvSpPr>
        <p:spPr>
          <a:xfrm>
            <a:off x="0" y="3371003"/>
            <a:ext cx="12191999" cy="1698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This is just the beginning, but it’s a great start. You’ve identified your vision and built a strategy for making it come true for your one key initiative</a:t>
            </a:r>
            <a:r>
              <a:rPr lang="en-US" sz="1600">
                <a:latin typeface="+mj-lt"/>
              </a:rPr>
              <a:t>. </a:t>
            </a:r>
          </a:p>
          <a:p>
            <a:pPr algn="ctr"/>
            <a:endParaRPr lang="en-US" sz="1600" dirty="0">
              <a:latin typeface="+mj-lt"/>
            </a:endParaRPr>
          </a:p>
          <a:p>
            <a:pPr algn="ctr"/>
            <a:r>
              <a:rPr lang="en-US" sz="1600" dirty="0">
                <a:latin typeface="+mj-lt"/>
              </a:rPr>
              <a:t>You have all the makings of a terrific blueprint and we’re excited to see where you take it!</a:t>
            </a:r>
          </a:p>
          <a:p>
            <a:pPr algn="ctr"/>
            <a:r>
              <a:rPr lang="en-US" sz="1600" dirty="0">
                <a:latin typeface="+mj-lt"/>
              </a:rPr>
              <a:t> </a:t>
            </a:r>
          </a:p>
          <a:p>
            <a:pPr algn="ctr"/>
            <a:r>
              <a:rPr lang="en-US" sz="1600" dirty="0">
                <a:latin typeface="+mj-lt"/>
              </a:rPr>
              <a:t>Keep in touch  at </a:t>
            </a:r>
            <a:r>
              <a:rPr lang="en-US" sz="1600">
                <a:latin typeface="+mj-lt"/>
                <a:hlinkClick r:id="rId3"/>
              </a:rPr>
              <a:t>intrepid@vitalsource.</a:t>
            </a:r>
            <a:r>
              <a:rPr lang="en-US" sz="1600" dirty="0">
                <a:latin typeface="+mj-lt"/>
                <a:hlinkClick r:id="rId3"/>
              </a:rPr>
              <a:t>com</a:t>
            </a:r>
            <a:r>
              <a:rPr lang="en-US" sz="1600" dirty="0">
                <a:latin typeface="+mj-lt"/>
              </a:rPr>
              <a:t> and let us know how we can help. </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189" y="6137649"/>
            <a:ext cx="2367153" cy="498012"/>
          </a:xfrm>
          <a:prstGeom prst="rect">
            <a:avLst/>
          </a:prstGeom>
        </p:spPr>
      </p:pic>
    </p:spTree>
    <p:extLst>
      <p:ext uri="{BB962C8B-B14F-4D97-AF65-F5344CB8AC3E}">
        <p14:creationId xmlns:p14="http://schemas.microsoft.com/office/powerpoint/2010/main" val="113262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radius="26"/>
                    </a14:imgEffect>
                  </a14:imgLayer>
                </a14:imgProps>
              </a:ext>
              <a:ext uri="{28A0092B-C50C-407E-A947-70E740481C1C}">
                <a14:useLocalDpi xmlns:a14="http://schemas.microsoft.com/office/drawing/2010/main"/>
              </a:ext>
            </a:extLst>
          </a:blip>
          <a:srcRect l="404" r="549" b="16409"/>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32032" y="2762957"/>
            <a:ext cx="9617749" cy="1332087"/>
            <a:chOff x="1209502" y="2551484"/>
            <a:chExt cx="9617749" cy="1332087"/>
          </a:xfrm>
        </p:grpSpPr>
        <p:sp>
          <p:nvSpPr>
            <p:cNvPr id="8" name="Rectangle 7"/>
            <p:cNvSpPr/>
            <p:nvPr/>
          </p:nvSpPr>
          <p:spPr>
            <a:xfrm>
              <a:off x="1209502" y="2551484"/>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1</a:t>
              </a:r>
            </a:p>
          </p:txBody>
        </p:sp>
        <p:sp>
          <p:nvSpPr>
            <p:cNvPr id="11" name="TextBox 10"/>
            <p:cNvSpPr txBox="1"/>
            <p:nvPr/>
          </p:nvSpPr>
          <p:spPr>
            <a:xfrm>
              <a:off x="3049133" y="2617362"/>
              <a:ext cx="7778118" cy="1200329"/>
            </a:xfrm>
            <a:prstGeom prst="rect">
              <a:avLst/>
            </a:prstGeom>
            <a:noFill/>
          </p:spPr>
          <p:txBody>
            <a:bodyPr wrap="square" rtlCol="0">
              <a:spAutoFit/>
            </a:bodyPr>
            <a:lstStyle/>
            <a:p>
              <a:r>
                <a:rPr lang="en-US" sz="3600" dirty="0">
                  <a:solidFill>
                    <a:schemeClr val="bg1"/>
                  </a:solidFill>
                </a:rPr>
                <a:t>Our business, performance and </a:t>
              </a:r>
              <a:br>
                <a:rPr lang="en-US" sz="3600" dirty="0">
                  <a:solidFill>
                    <a:schemeClr val="bg1"/>
                  </a:solidFill>
                </a:rPr>
              </a:br>
              <a:r>
                <a:rPr lang="en-US" sz="3600" dirty="0">
                  <a:solidFill>
                    <a:schemeClr val="bg1"/>
                  </a:solidFill>
                </a:rPr>
                <a:t>learning challenges</a:t>
              </a:r>
            </a:p>
          </p:txBody>
        </p:sp>
      </p:grpSp>
    </p:spTree>
    <p:extLst>
      <p:ext uri="{BB962C8B-B14F-4D97-AF65-F5344CB8AC3E}">
        <p14:creationId xmlns:p14="http://schemas.microsoft.com/office/powerpoint/2010/main" val="186681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b="36862"/>
          <a:stretch/>
        </p:blipFill>
        <p:spPr>
          <a:xfrm>
            <a:off x="0" y="0"/>
            <a:ext cx="12192000" cy="4329983"/>
          </a:xfrm>
          <a:prstGeom prst="rect">
            <a:avLst/>
          </a:prstGeom>
        </p:spPr>
      </p:pic>
      <p:sp>
        <p:nvSpPr>
          <p:cNvPr id="7" name="Rectangle 6"/>
          <p:cNvSpPr/>
          <p:nvPr/>
        </p:nvSpPr>
        <p:spPr>
          <a:xfrm>
            <a:off x="0" y="0"/>
            <a:ext cx="12192000" cy="4329983"/>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10" y="3539613"/>
            <a:ext cx="1010429" cy="3126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2" name="TextBox 1"/>
          <p:cNvSpPr txBox="1"/>
          <p:nvPr/>
        </p:nvSpPr>
        <p:spPr>
          <a:xfrm>
            <a:off x="1454940" y="4329983"/>
            <a:ext cx="1964673" cy="1754326"/>
          </a:xfrm>
          <a:prstGeom prst="rect">
            <a:avLst/>
          </a:prstGeom>
          <a:noFill/>
        </p:spPr>
        <p:txBody>
          <a:bodyPr wrap="square" rtlCol="0">
            <a:spAutoFit/>
          </a:bodyPr>
          <a:lstStyle/>
          <a:p>
            <a:r>
              <a:rPr lang="en-US" dirty="0">
                <a:latin typeface="+mj-lt"/>
              </a:rPr>
              <a:t>Start by identifying the business challenge your organization faces that you want to focus on this year.</a:t>
            </a:r>
          </a:p>
        </p:txBody>
      </p:sp>
      <p:sp>
        <p:nvSpPr>
          <p:cNvPr id="13" name="TextBox 12"/>
          <p:cNvSpPr txBox="1"/>
          <p:nvPr/>
        </p:nvSpPr>
        <p:spPr>
          <a:xfrm>
            <a:off x="5192026" y="4329983"/>
            <a:ext cx="2595716" cy="1754326"/>
          </a:xfrm>
          <a:prstGeom prst="rect">
            <a:avLst/>
          </a:prstGeom>
          <a:noFill/>
        </p:spPr>
        <p:txBody>
          <a:bodyPr wrap="square" rtlCol="0">
            <a:spAutoFit/>
          </a:bodyPr>
          <a:lstStyle/>
          <a:p>
            <a:r>
              <a:rPr lang="en-US" dirty="0">
                <a:latin typeface="+mj-lt"/>
              </a:rPr>
              <a:t>List the performance challenges this presents for your audience, and the learning you will need to provide to address these gaps.</a:t>
            </a:r>
          </a:p>
        </p:txBody>
      </p:sp>
      <p:sp>
        <p:nvSpPr>
          <p:cNvPr id="17" name="TextBox 16"/>
          <p:cNvSpPr txBox="1"/>
          <p:nvPr/>
        </p:nvSpPr>
        <p:spPr>
          <a:xfrm>
            <a:off x="8939408" y="4329983"/>
            <a:ext cx="2595716" cy="2031325"/>
          </a:xfrm>
          <a:prstGeom prst="rect">
            <a:avLst/>
          </a:prstGeom>
          <a:noFill/>
        </p:spPr>
        <p:txBody>
          <a:bodyPr wrap="square" rtlCol="0">
            <a:spAutoFit/>
          </a:bodyPr>
          <a:lstStyle/>
          <a:p>
            <a:r>
              <a:rPr lang="en-US" dirty="0">
                <a:latin typeface="+mj-lt"/>
              </a:rPr>
              <a:t>Finish by listing the current approaches available to you, </a:t>
            </a:r>
            <a:r>
              <a:rPr lang="en-US" dirty="0">
                <a:solidFill>
                  <a:srgbClr val="000000"/>
                </a:solidFill>
                <a:latin typeface="Calibri Light"/>
              </a:rPr>
              <a:t>any constraints these approaches present, and </a:t>
            </a:r>
            <a:r>
              <a:rPr lang="en-US" dirty="0">
                <a:latin typeface="+mj-lt"/>
              </a:rPr>
              <a:t>any associated resources you can use.</a:t>
            </a:r>
          </a:p>
        </p:txBody>
      </p:sp>
      <p:sp>
        <p:nvSpPr>
          <p:cNvPr id="25" name="TextBox 24"/>
          <p:cNvSpPr txBox="1"/>
          <p:nvPr/>
        </p:nvSpPr>
        <p:spPr>
          <a:xfrm>
            <a:off x="464410" y="156436"/>
            <a:ext cx="10498443" cy="2308324"/>
          </a:xfrm>
          <a:prstGeom prst="rect">
            <a:avLst/>
          </a:prstGeom>
          <a:noFill/>
        </p:spPr>
        <p:txBody>
          <a:bodyPr wrap="square" rtlCol="0">
            <a:spAutoFit/>
          </a:bodyPr>
          <a:lstStyle/>
          <a:p>
            <a:r>
              <a:rPr lang="en-US" sz="4800" dirty="0">
                <a:solidFill>
                  <a:schemeClr val="bg1"/>
                </a:solidFill>
                <a:latin typeface="+mj-lt"/>
              </a:rPr>
              <a:t>In this section, you’ll get very </a:t>
            </a:r>
            <a:r>
              <a:rPr lang="en-US" sz="4800">
                <a:solidFill>
                  <a:schemeClr val="bg1"/>
                </a:solidFill>
                <a:latin typeface="+mj-lt"/>
              </a:rPr>
              <a:t>specific about the learning challenge you want to work on.</a:t>
            </a:r>
            <a:endParaRPr lang="en-US" sz="4800" dirty="0">
              <a:solidFill>
                <a:schemeClr val="bg1"/>
              </a:solidFill>
              <a:latin typeface="+mj-lt"/>
            </a:endParaRPr>
          </a:p>
        </p:txBody>
      </p:sp>
      <p:sp>
        <p:nvSpPr>
          <p:cNvPr id="26" name="Rectangle 25"/>
          <p:cNvSpPr/>
          <p:nvPr/>
        </p:nvSpPr>
        <p:spPr>
          <a:xfrm>
            <a:off x="4179623" y="3539613"/>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497" y="3734605"/>
            <a:ext cx="710680" cy="710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21" y="3751974"/>
            <a:ext cx="578009" cy="578009"/>
          </a:xfrm>
          <a:prstGeom prst="rect">
            <a:avLst/>
          </a:prstGeom>
        </p:spPr>
      </p:pic>
      <p:sp>
        <p:nvSpPr>
          <p:cNvPr id="27" name="Rectangle 26"/>
          <p:cNvSpPr/>
          <p:nvPr/>
        </p:nvSpPr>
        <p:spPr>
          <a:xfrm>
            <a:off x="7894835" y="3525937"/>
            <a:ext cx="1010429" cy="315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3" name="Slide Number Placeholder 2"/>
          <p:cNvSpPr>
            <a:spLocks noGrp="1"/>
          </p:cNvSpPr>
          <p:nvPr>
            <p:ph type="sldNum" sz="quarter" idx="4"/>
          </p:nvPr>
        </p:nvSpPr>
        <p:spPr/>
        <p:txBody>
          <a:bodyPr/>
          <a:lstStyle/>
          <a:p>
            <a:fld id="{2217BD5A-0803-5F44-B019-64A562D31E5F}" type="slidenum">
              <a:rPr lang="en-US" smtClean="0"/>
              <a:pPr/>
              <a:t>5</a:t>
            </a:fld>
            <a:endParaRPr lang="en-US" dirty="0"/>
          </a:p>
        </p:txBody>
      </p:sp>
      <p:sp>
        <p:nvSpPr>
          <p:cNvPr id="19" name="TextBox 18"/>
          <p:cNvSpPr txBox="1"/>
          <p:nvPr/>
        </p:nvSpPr>
        <p:spPr>
          <a:xfrm>
            <a:off x="9790381" y="6607517"/>
            <a:ext cx="2401619" cy="246221"/>
          </a:xfrm>
          <a:prstGeom prst="rect">
            <a:avLst/>
          </a:prstGeom>
          <a:noFill/>
        </p:spPr>
        <p:txBody>
          <a:bodyPr wrap="none" rtlCol="0">
            <a:spAutoFit/>
          </a:bodyPr>
          <a:lstStyle/>
          <a:p>
            <a:r>
              <a:rPr lang="en-US" sz="1000" dirty="0">
                <a:solidFill>
                  <a:schemeClr val="accent2"/>
                </a:solidFill>
                <a:latin typeface="+mj-lt"/>
              </a:rPr>
              <a:t>This slide is hidden from presentation view</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00" y="3720114"/>
            <a:ext cx="569498" cy="569498"/>
          </a:xfrm>
          <a:prstGeom prst="rect">
            <a:avLst/>
          </a:prstGeom>
        </p:spPr>
      </p:pic>
    </p:spTree>
    <p:extLst>
      <p:ext uri="{BB962C8B-B14F-4D97-AF65-F5344CB8AC3E}">
        <p14:creationId xmlns:p14="http://schemas.microsoft.com/office/powerpoint/2010/main" val="199651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004075"/>
              </p:ext>
            </p:extLst>
          </p:nvPr>
        </p:nvGraphicFramePr>
        <p:xfrm>
          <a:off x="540150" y="2176040"/>
          <a:ext cx="10988234" cy="4099011"/>
        </p:xfrm>
        <a:graphic>
          <a:graphicData uri="http://schemas.openxmlformats.org/drawingml/2006/table">
            <a:tbl>
              <a:tblPr firstRow="1" bandRow="1">
                <a:tableStyleId>{5C22544A-7EE6-4342-B048-85BDC9FD1C3A}</a:tableStyleId>
              </a:tblPr>
              <a:tblGrid>
                <a:gridCol w="5494117">
                  <a:extLst>
                    <a:ext uri="{9D8B030D-6E8A-4147-A177-3AD203B41FA5}">
                      <a16:colId xmlns:a16="http://schemas.microsoft.com/office/drawing/2014/main" val="20000"/>
                    </a:ext>
                  </a:extLst>
                </a:gridCol>
                <a:gridCol w="5494117">
                  <a:extLst>
                    <a:ext uri="{9D8B030D-6E8A-4147-A177-3AD203B41FA5}">
                      <a16:colId xmlns:a16="http://schemas.microsoft.com/office/drawing/2014/main" val="20001"/>
                    </a:ext>
                  </a:extLst>
                </a:gridCol>
              </a:tblGrid>
              <a:tr h="905827">
                <a:tc>
                  <a:txBody>
                    <a:bodyPr/>
                    <a:lstStyle/>
                    <a:p>
                      <a:pPr algn="ctr"/>
                      <a:r>
                        <a:rPr lang="en-US" sz="1600" dirty="0">
                          <a:latin typeface="+mj-lt"/>
                        </a:rPr>
                        <a:t>Our </a:t>
                      </a:r>
                      <a:r>
                        <a:rPr lang="en-US" sz="1600" baseline="0" dirty="0">
                          <a:latin typeface="+mj-lt"/>
                        </a:rPr>
                        <a:t>most pressing business challenge: </a:t>
                      </a:r>
                      <a:endParaRPr lang="en-US" sz="1600" dirty="0">
                        <a:latin typeface="+mj-lt"/>
                      </a:endParaRPr>
                    </a:p>
                  </a:txBody>
                  <a:tcPr anchor="ctr">
                    <a:lnB w="12700" cap="flat" cmpd="sng" algn="ctr">
                      <a:noFill/>
                      <a:prstDash val="solid"/>
                      <a:round/>
                      <a:headEnd type="none" w="med" len="med"/>
                      <a:tailEnd type="none" w="med" len="med"/>
                    </a:lnB>
                  </a:tcPr>
                </a:tc>
                <a:tc>
                  <a:txBody>
                    <a:bodyPr/>
                    <a:lstStyle/>
                    <a:p>
                      <a:pPr algn="ctr"/>
                      <a:r>
                        <a:rPr lang="en-US" sz="1600" i="1" dirty="0">
                          <a:latin typeface="+mj-lt"/>
                        </a:rPr>
                        <a:t>Summarize your business challenge in one sentence here.</a:t>
                      </a:r>
                    </a:p>
                  </a:txBody>
                  <a:tcPr anchor="ctr">
                    <a:lnB w="12700" cap="flat" cmpd="sng" algn="ctr">
                      <a:noFill/>
                      <a:prstDash val="solid"/>
                      <a:round/>
                      <a:headEnd type="none" w="med" len="med"/>
                      <a:tailEnd type="none" w="med" len="med"/>
                    </a:lnB>
                    <a:solidFill>
                      <a:srgbClr val="00A3D9"/>
                    </a:solidFill>
                  </a:tcPr>
                </a:tc>
                <a:extLst>
                  <a:ext uri="{0D108BD9-81ED-4DB2-BD59-A6C34878D82A}">
                    <a16:rowId xmlns:a16="http://schemas.microsoft.com/office/drawing/2014/main" val="10000"/>
                  </a:ext>
                </a:extLst>
              </a:tr>
              <a:tr h="3193184">
                <a:tc gridSpan="2">
                  <a:txBody>
                    <a:bodyPr/>
                    <a:lstStyle/>
                    <a:p>
                      <a:r>
                        <a:rPr lang="en-US" sz="1600" i="0" dirty="0">
                          <a:latin typeface="+mj-lt"/>
                        </a:rPr>
                        <a:t>Describe the challenge in detail in this space. </a:t>
                      </a:r>
                      <a:r>
                        <a:rPr lang="en-US" sz="1600" i="0" kern="1200" dirty="0">
                          <a:solidFill>
                            <a:schemeClr val="dk1"/>
                          </a:solidFill>
                          <a:latin typeface="+mj-lt"/>
                          <a:ea typeface="+mn-ea"/>
                          <a:cs typeface="+mn-cs"/>
                        </a:rPr>
                        <a:t>Think about your stakeholders and include their perspectives as well as you describe the challenge.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0" y="262292"/>
            <a:ext cx="2708907" cy="1323439"/>
          </a:xfrm>
          <a:prstGeom prst="rect">
            <a:avLst/>
          </a:prstGeom>
          <a:noFill/>
        </p:spPr>
        <p:txBody>
          <a:bodyPr wrap="square" rtlCol="0">
            <a:spAutoFit/>
          </a:bodyPr>
          <a:lstStyle/>
          <a:p>
            <a:pPr algn="r"/>
            <a:r>
              <a:rPr lang="en-US" sz="4000" b="1" dirty="0"/>
              <a:t>Business</a:t>
            </a:r>
          </a:p>
          <a:p>
            <a:pPr algn="r"/>
            <a:r>
              <a:rPr lang="en-US" sz="4000" b="1" dirty="0"/>
              <a:t>Challenge</a:t>
            </a:r>
          </a:p>
        </p:txBody>
      </p:sp>
      <p:sp>
        <p:nvSpPr>
          <p:cNvPr id="2" name="Rectangle 1"/>
          <p:cNvSpPr/>
          <p:nvPr/>
        </p:nvSpPr>
        <p:spPr>
          <a:xfrm>
            <a:off x="2876550" y="619724"/>
            <a:ext cx="8651834" cy="646331"/>
          </a:xfrm>
          <a:prstGeom prst="rect">
            <a:avLst/>
          </a:prstGeom>
        </p:spPr>
        <p:txBody>
          <a:bodyPr wrap="square">
            <a:spAutoFit/>
          </a:bodyPr>
          <a:lstStyle/>
          <a:p>
            <a:r>
              <a:rPr lang="en-US" dirty="0">
                <a:latin typeface="+mj-lt"/>
              </a:rPr>
              <a:t>What is our most pressing </a:t>
            </a:r>
            <a:r>
              <a:rPr lang="en-US" b="1" dirty="0">
                <a:solidFill>
                  <a:schemeClr val="accent2"/>
                </a:solidFill>
                <a:latin typeface="+mj-lt"/>
              </a:rPr>
              <a:t>business challenge</a:t>
            </a:r>
            <a:r>
              <a:rPr lang="en-US" dirty="0">
                <a:latin typeface="+mj-lt"/>
              </a:rPr>
              <a:t>? What will happen if this problem isn’t addressed?</a:t>
            </a:r>
          </a:p>
        </p:txBody>
      </p:sp>
    </p:spTree>
    <p:extLst>
      <p:ext uri="{BB962C8B-B14F-4D97-AF65-F5344CB8AC3E}">
        <p14:creationId xmlns:p14="http://schemas.microsoft.com/office/powerpoint/2010/main" val="94876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7</a:t>
            </a:fld>
            <a:endParaRPr lang="en-US" dirty="0"/>
          </a:p>
        </p:txBody>
      </p:sp>
      <p:sp>
        <p:nvSpPr>
          <p:cNvPr id="11" name="TextBox 10"/>
          <p:cNvSpPr txBox="1"/>
          <p:nvPr/>
        </p:nvSpPr>
        <p:spPr>
          <a:xfrm>
            <a:off x="601883" y="276191"/>
            <a:ext cx="2033287" cy="1323439"/>
          </a:xfrm>
          <a:prstGeom prst="rect">
            <a:avLst/>
          </a:prstGeom>
          <a:noFill/>
        </p:spPr>
        <p:txBody>
          <a:bodyPr wrap="square" rtlCol="0">
            <a:spAutoFit/>
          </a:bodyPr>
          <a:lstStyle/>
          <a:p>
            <a:pPr algn="r"/>
            <a:r>
              <a:rPr lang="en-US" sz="4000" b="1" dirty="0"/>
              <a:t>Learning </a:t>
            </a:r>
          </a:p>
          <a:p>
            <a:pPr algn="r"/>
            <a:r>
              <a:rPr lang="en-US" sz="4000" b="1" dirty="0"/>
              <a:t>Needs</a:t>
            </a:r>
          </a:p>
        </p:txBody>
      </p:sp>
      <p:graphicFrame>
        <p:nvGraphicFramePr>
          <p:cNvPr id="8" name="Table 7"/>
          <p:cNvGraphicFramePr>
            <a:graphicFrameLocks noGrp="1"/>
          </p:cNvGraphicFramePr>
          <p:nvPr>
            <p:extLst>
              <p:ext uri="{D42A27DB-BD31-4B8C-83A1-F6EECF244321}">
                <p14:modId xmlns:p14="http://schemas.microsoft.com/office/powerpoint/2010/main" val="1115735222"/>
              </p:ext>
            </p:extLst>
          </p:nvPr>
        </p:nvGraphicFramePr>
        <p:xfrm>
          <a:off x="601883" y="2016172"/>
          <a:ext cx="10988234" cy="4608156"/>
        </p:xfrm>
        <a:graphic>
          <a:graphicData uri="http://schemas.openxmlformats.org/drawingml/2006/table">
            <a:tbl>
              <a:tblPr firstRow="1" bandRow="1">
                <a:tableStyleId>{5C22544A-7EE6-4342-B048-85BDC9FD1C3A}</a:tableStyleId>
              </a:tblPr>
              <a:tblGrid>
                <a:gridCol w="2313780">
                  <a:extLst>
                    <a:ext uri="{9D8B030D-6E8A-4147-A177-3AD203B41FA5}">
                      <a16:colId xmlns:a16="http://schemas.microsoft.com/office/drawing/2014/main" val="20000"/>
                    </a:ext>
                  </a:extLst>
                </a:gridCol>
                <a:gridCol w="4337227">
                  <a:extLst>
                    <a:ext uri="{9D8B030D-6E8A-4147-A177-3AD203B41FA5}">
                      <a16:colId xmlns:a16="http://schemas.microsoft.com/office/drawing/2014/main" val="20001"/>
                    </a:ext>
                  </a:extLst>
                </a:gridCol>
                <a:gridCol w="4337227">
                  <a:extLst>
                    <a:ext uri="{9D8B030D-6E8A-4147-A177-3AD203B41FA5}">
                      <a16:colId xmlns:a16="http://schemas.microsoft.com/office/drawing/2014/main" val="20002"/>
                    </a:ext>
                  </a:extLst>
                </a:gridCol>
              </a:tblGrid>
              <a:tr h="710186">
                <a:tc>
                  <a:txBody>
                    <a:bodyPr/>
                    <a:lstStyle/>
                    <a:p>
                      <a:pPr algn="ctr"/>
                      <a:r>
                        <a:rPr lang="en-US" sz="1600" i="0" dirty="0">
                          <a:latin typeface="+mj-lt"/>
                        </a:rPr>
                        <a:t>Role</a:t>
                      </a:r>
                    </a:p>
                  </a:txBody>
                  <a:tcPr anchor="ctr">
                    <a:lnB w="12700" cap="flat" cmpd="sng" algn="ctr">
                      <a:solidFill>
                        <a:schemeClr val="bg2"/>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i="0" dirty="0">
                          <a:latin typeface="+mj-lt"/>
                        </a:rPr>
                        <a:t>Performance Challenge</a:t>
                      </a:r>
                    </a:p>
                  </a:txBody>
                  <a:tcPr anchor="ctr">
                    <a:lnB w="12700" cap="flat" cmpd="sng" algn="ctr">
                      <a:solidFill>
                        <a:schemeClr val="bg2"/>
                      </a:solidFill>
                      <a:prstDash val="solid"/>
                      <a:round/>
                      <a:headEnd type="none" w="med" len="med"/>
                      <a:tailEnd type="none" w="med" len="med"/>
                    </a:lnB>
                    <a:solidFill>
                      <a:schemeClr val="accent3"/>
                    </a:solidFill>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i="0" dirty="0">
                          <a:latin typeface="+mj-lt"/>
                        </a:rPr>
                        <a:t>Learning Need</a:t>
                      </a:r>
                    </a:p>
                  </a:txBody>
                  <a:tcPr anchor="ctr">
                    <a:lnB w="12700" cap="flat" cmpd="sng" algn="ctr">
                      <a:solidFill>
                        <a:schemeClr val="bg2"/>
                      </a:solidFill>
                      <a:prstDash val="solid"/>
                      <a:round/>
                      <a:headEnd type="none" w="med" len="med"/>
                      <a:tailEnd type="none" w="med" len="med"/>
                    </a:lnB>
                    <a:solidFill>
                      <a:srgbClr val="F88924"/>
                    </a:solidFill>
                  </a:tcPr>
                </a:tc>
                <a:extLst>
                  <a:ext uri="{0D108BD9-81ED-4DB2-BD59-A6C34878D82A}">
                    <a16:rowId xmlns:a16="http://schemas.microsoft.com/office/drawing/2014/main" val="10000"/>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9" name="TextBox 8"/>
          <p:cNvSpPr txBox="1"/>
          <p:nvPr/>
        </p:nvSpPr>
        <p:spPr>
          <a:xfrm>
            <a:off x="2871787" y="514342"/>
            <a:ext cx="8718330" cy="923330"/>
          </a:xfrm>
          <a:prstGeom prst="rect">
            <a:avLst/>
          </a:prstGeom>
          <a:noFill/>
        </p:spPr>
        <p:txBody>
          <a:bodyPr wrap="square" rtlCol="0">
            <a:spAutoFit/>
          </a:bodyPr>
          <a:lstStyle/>
          <a:p>
            <a:r>
              <a:rPr lang="en-US" dirty="0">
                <a:latin typeface="+mj-lt"/>
              </a:rPr>
              <a:t>What </a:t>
            </a:r>
            <a:r>
              <a:rPr lang="en-US" b="1" dirty="0">
                <a:solidFill>
                  <a:schemeClr val="accent2"/>
                </a:solidFill>
                <a:latin typeface="+mj-lt"/>
              </a:rPr>
              <a:t>roles</a:t>
            </a:r>
            <a:r>
              <a:rPr lang="en-US" dirty="0">
                <a:latin typeface="+mj-lt"/>
              </a:rPr>
              <a:t> are affected by this business challenge? What do they need to be able to do differently </a:t>
            </a:r>
            <a:r>
              <a:rPr lang="en-US" b="1" dirty="0">
                <a:solidFill>
                  <a:schemeClr val="accent2"/>
                </a:solidFill>
                <a:latin typeface="+mj-lt"/>
              </a:rPr>
              <a:t>(performance challenges)</a:t>
            </a:r>
            <a:r>
              <a:rPr lang="en-US" dirty="0">
                <a:solidFill>
                  <a:schemeClr val="accent2"/>
                </a:solidFill>
                <a:latin typeface="+mj-lt"/>
              </a:rPr>
              <a:t> </a:t>
            </a:r>
            <a:r>
              <a:rPr lang="en-US" dirty="0">
                <a:latin typeface="+mj-lt"/>
              </a:rPr>
              <a:t>to solve this? What </a:t>
            </a:r>
            <a:r>
              <a:rPr lang="en-US" b="1" dirty="0">
                <a:solidFill>
                  <a:schemeClr val="accent2"/>
                </a:solidFill>
                <a:latin typeface="+mj-lt"/>
              </a:rPr>
              <a:t>learning needs</a:t>
            </a:r>
            <a:r>
              <a:rPr lang="en-US" b="1" dirty="0">
                <a:latin typeface="+mj-lt"/>
              </a:rPr>
              <a:t> </a:t>
            </a:r>
            <a:r>
              <a:rPr lang="en-US" dirty="0">
                <a:latin typeface="+mj-lt"/>
              </a:rPr>
              <a:t>do we need to fill to enable these roles to perform differently?</a:t>
            </a:r>
          </a:p>
        </p:txBody>
      </p:sp>
      <p:grpSp>
        <p:nvGrpSpPr>
          <p:cNvPr id="7" name="Group 6"/>
          <p:cNvGrpSpPr/>
          <p:nvPr/>
        </p:nvGrpSpPr>
        <p:grpSpPr>
          <a:xfrm>
            <a:off x="277284" y="3511331"/>
            <a:ext cx="11312833" cy="356478"/>
            <a:chOff x="277284" y="2734825"/>
            <a:chExt cx="11312833" cy="356478"/>
          </a:xfrm>
        </p:grpSpPr>
        <p:sp>
          <p:nvSpPr>
            <p:cNvPr id="3" name="Triangle 2"/>
            <p:cNvSpPr/>
            <p:nvPr/>
          </p:nvSpPr>
          <p:spPr>
            <a:xfrm rot="5400000">
              <a:off x="255906" y="2802697"/>
              <a:ext cx="309984" cy="2672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883" y="2734825"/>
              <a:ext cx="10988234" cy="3564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871787" y="1552566"/>
            <a:ext cx="3980898" cy="276999"/>
          </a:xfrm>
          <a:prstGeom prst="rect">
            <a:avLst/>
          </a:prstGeom>
        </p:spPr>
        <p:txBody>
          <a:bodyPr wrap="none">
            <a:spAutoFit/>
          </a:bodyPr>
          <a:lstStyle/>
          <a:p>
            <a:pPr lvl="0"/>
            <a:r>
              <a:rPr lang="en-US" sz="1200">
                <a:solidFill>
                  <a:srgbClr val="000000"/>
                </a:solidFill>
                <a:latin typeface="Calibri Light"/>
              </a:rPr>
              <a:t>*</a:t>
            </a:r>
            <a:r>
              <a:rPr lang="en-US" sz="1200" i="1">
                <a:solidFill>
                  <a:srgbClr val="000000"/>
                </a:solidFill>
                <a:latin typeface="Calibri Light"/>
              </a:rPr>
              <a:t>Red highlight indicates the initiative we should focus on first.</a:t>
            </a:r>
            <a:endParaRPr lang="en-US" sz="1200" dirty="0">
              <a:solidFill>
                <a:srgbClr val="000000"/>
              </a:solidFill>
              <a:latin typeface="Calibri Light"/>
            </a:endParaRPr>
          </a:p>
        </p:txBody>
      </p:sp>
    </p:spTree>
    <p:extLst>
      <p:ext uri="{BB962C8B-B14F-4D97-AF65-F5344CB8AC3E}">
        <p14:creationId xmlns:p14="http://schemas.microsoft.com/office/powerpoint/2010/main" val="122227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82501"/>
            <a:ext cx="12192000" cy="507549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2217BD5A-0803-5F44-B019-64A562D31E5F}" type="slidenum">
              <a:rPr lang="en-US" smtClean="0"/>
              <a:pPr/>
              <a:t>8</a:t>
            </a:fld>
            <a:endParaRPr lang="en-US" dirty="0"/>
          </a:p>
        </p:txBody>
      </p:sp>
      <p:grpSp>
        <p:nvGrpSpPr>
          <p:cNvPr id="13" name="Group 12"/>
          <p:cNvGrpSpPr/>
          <p:nvPr/>
        </p:nvGrpSpPr>
        <p:grpSpPr>
          <a:xfrm>
            <a:off x="271463" y="260649"/>
            <a:ext cx="11318654" cy="1323439"/>
            <a:chOff x="-74873" y="5260912"/>
            <a:chExt cx="12622640" cy="1323439"/>
          </a:xfrm>
        </p:grpSpPr>
        <p:sp>
          <p:nvSpPr>
            <p:cNvPr id="11" name="TextBox 10"/>
            <p:cNvSpPr txBox="1"/>
            <p:nvPr/>
          </p:nvSpPr>
          <p:spPr>
            <a:xfrm>
              <a:off x="-74873" y="5260912"/>
              <a:ext cx="3287281" cy="1323439"/>
            </a:xfrm>
            <a:prstGeom prst="rect">
              <a:avLst/>
            </a:prstGeom>
            <a:noFill/>
          </p:spPr>
          <p:txBody>
            <a:bodyPr wrap="square" rtlCol="0">
              <a:spAutoFit/>
            </a:bodyPr>
            <a:lstStyle/>
            <a:p>
              <a:pPr algn="r"/>
              <a:r>
                <a:rPr lang="en-US" sz="4000" b="1" dirty="0"/>
                <a:t>Current Approaches</a:t>
              </a:r>
            </a:p>
          </p:txBody>
        </p:sp>
        <p:sp>
          <p:nvSpPr>
            <p:cNvPr id="12" name="TextBox 11"/>
            <p:cNvSpPr txBox="1"/>
            <p:nvPr/>
          </p:nvSpPr>
          <p:spPr>
            <a:xfrm>
              <a:off x="3322431" y="5599465"/>
              <a:ext cx="9225336" cy="646331"/>
            </a:xfrm>
            <a:prstGeom prst="rect">
              <a:avLst/>
            </a:prstGeom>
            <a:noFill/>
          </p:spPr>
          <p:txBody>
            <a:bodyPr wrap="square" rtlCol="0">
              <a:spAutoFit/>
            </a:bodyPr>
            <a:lstStyle/>
            <a:p>
              <a:r>
                <a:rPr lang="en-US" dirty="0">
                  <a:latin typeface="+mj-lt"/>
                </a:rPr>
                <a:t>What </a:t>
              </a:r>
              <a:r>
                <a:rPr lang="en-US" b="1" dirty="0">
                  <a:solidFill>
                    <a:schemeClr val="accent2"/>
                  </a:solidFill>
                  <a:latin typeface="+mj-lt"/>
                </a:rPr>
                <a:t>current approaches </a:t>
              </a:r>
              <a:r>
                <a:rPr lang="en-US" dirty="0">
                  <a:latin typeface="+mj-lt"/>
                </a:rPr>
                <a:t>are available to us? What resources do they provide that we can use? Are there constraints we need to address in our future vision?</a:t>
              </a:r>
            </a:p>
          </p:txBody>
        </p:sp>
      </p:grpSp>
      <p:graphicFrame>
        <p:nvGraphicFramePr>
          <p:cNvPr id="10" name="Table 9"/>
          <p:cNvGraphicFramePr>
            <a:graphicFrameLocks noGrp="1"/>
          </p:cNvGraphicFramePr>
          <p:nvPr>
            <p:extLst>
              <p:ext uri="{D42A27DB-BD31-4B8C-83A1-F6EECF244321}">
                <p14:modId xmlns:p14="http://schemas.microsoft.com/office/powerpoint/2010/main" val="3588743123"/>
              </p:ext>
            </p:extLst>
          </p:nvPr>
        </p:nvGraphicFramePr>
        <p:xfrm>
          <a:off x="601883" y="2016172"/>
          <a:ext cx="10988234" cy="4608156"/>
        </p:xfrm>
        <a:graphic>
          <a:graphicData uri="http://schemas.openxmlformats.org/drawingml/2006/table">
            <a:tbl>
              <a:tblPr firstRow="1" bandRow="1">
                <a:tableStyleId>{5C22544A-7EE6-4342-B048-85BDC9FD1C3A}</a:tableStyleId>
              </a:tblPr>
              <a:tblGrid>
                <a:gridCol w="3329182">
                  <a:extLst>
                    <a:ext uri="{9D8B030D-6E8A-4147-A177-3AD203B41FA5}">
                      <a16:colId xmlns:a16="http://schemas.microsoft.com/office/drawing/2014/main" val="20000"/>
                    </a:ext>
                  </a:extLst>
                </a:gridCol>
                <a:gridCol w="4050707">
                  <a:extLst>
                    <a:ext uri="{9D8B030D-6E8A-4147-A177-3AD203B41FA5}">
                      <a16:colId xmlns:a16="http://schemas.microsoft.com/office/drawing/2014/main" val="20001"/>
                    </a:ext>
                  </a:extLst>
                </a:gridCol>
                <a:gridCol w="3608345">
                  <a:extLst>
                    <a:ext uri="{9D8B030D-6E8A-4147-A177-3AD203B41FA5}">
                      <a16:colId xmlns:a16="http://schemas.microsoft.com/office/drawing/2014/main" val="20002"/>
                    </a:ext>
                  </a:extLst>
                </a:gridCol>
              </a:tblGrid>
              <a:tr h="710186">
                <a:tc>
                  <a:txBody>
                    <a:bodyPr/>
                    <a:lstStyle/>
                    <a:p>
                      <a:pPr algn="ctr"/>
                      <a:r>
                        <a:rPr lang="en-US" sz="1600" i="0" dirty="0">
                          <a:latin typeface="+mj-lt"/>
                        </a:rPr>
                        <a:t>Approach</a:t>
                      </a:r>
                    </a:p>
                  </a:txBody>
                  <a:tcPr anchor="ctr">
                    <a:lnB w="12700" cap="flat" cmpd="sng" algn="ctr">
                      <a:solidFill>
                        <a:schemeClr val="bg2"/>
                      </a:solidFill>
                      <a:prstDash val="solid"/>
                      <a:round/>
                      <a:headEnd type="none" w="med" len="med"/>
                      <a:tailEnd type="none" w="med" len="med"/>
                    </a:lnB>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i="0" dirty="0">
                          <a:latin typeface="+mj-lt"/>
                        </a:rPr>
                        <a:t>Resources</a:t>
                      </a:r>
                    </a:p>
                  </a:txBody>
                  <a:tcPr anchor="ctr">
                    <a:lnB w="12700" cap="flat" cmpd="sng" algn="ctr">
                      <a:solidFill>
                        <a:schemeClr val="bg2"/>
                      </a:solidFill>
                      <a:prstDash val="solid"/>
                      <a:round/>
                      <a:headEnd type="none" w="med" len="med"/>
                      <a:tailEnd type="none" w="med" len="med"/>
                    </a:lnB>
                    <a:solidFill>
                      <a:schemeClr val="accent3"/>
                    </a:solidFill>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charset="0"/>
                        <a:buNone/>
                        <a:tabLst/>
                        <a:defRPr/>
                      </a:pPr>
                      <a:r>
                        <a:rPr lang="en-US" sz="1600" i="0" dirty="0">
                          <a:latin typeface="+mj-lt"/>
                        </a:rPr>
                        <a:t>Constraints</a:t>
                      </a:r>
                    </a:p>
                  </a:txBody>
                  <a:tcPr anchor="ctr">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9797">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l"/>
                      <a:endParaRPr lang="en-US" sz="1600" i="0" dirty="0">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2502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p:cNvSpPr/>
          <p:nvPr/>
        </p:nvSpPr>
        <p:spPr>
          <a:xfrm>
            <a:off x="0" y="0"/>
            <a:ext cx="1219200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27772" y="2762956"/>
            <a:ext cx="7479861" cy="1332087"/>
            <a:chOff x="1192410" y="2551484"/>
            <a:chExt cx="7479861" cy="1332087"/>
          </a:xfrm>
        </p:grpSpPr>
        <p:sp>
          <p:nvSpPr>
            <p:cNvPr id="8" name="Rectangle 7"/>
            <p:cNvSpPr/>
            <p:nvPr/>
          </p:nvSpPr>
          <p:spPr>
            <a:xfrm>
              <a:off x="1192410" y="2551484"/>
              <a:ext cx="1332087" cy="133208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2</a:t>
              </a:r>
            </a:p>
          </p:txBody>
        </p:sp>
        <p:sp>
          <p:nvSpPr>
            <p:cNvPr id="11" name="TextBox 10"/>
            <p:cNvSpPr txBox="1"/>
            <p:nvPr/>
          </p:nvSpPr>
          <p:spPr>
            <a:xfrm>
              <a:off x="3030754" y="2617362"/>
              <a:ext cx="5641517" cy="1200329"/>
            </a:xfrm>
            <a:prstGeom prst="rect">
              <a:avLst/>
            </a:prstGeom>
            <a:noFill/>
          </p:spPr>
          <p:txBody>
            <a:bodyPr wrap="square" rtlCol="0">
              <a:spAutoFit/>
            </a:bodyPr>
            <a:lstStyle/>
            <a:p>
              <a:r>
                <a:rPr lang="en-US" sz="3600" dirty="0">
                  <a:solidFill>
                    <a:schemeClr val="bg1"/>
                  </a:solidFill>
                </a:rPr>
                <a:t>Business impact and success measures</a:t>
              </a:r>
            </a:p>
          </p:txBody>
        </p:sp>
      </p:grpSp>
      <p:sp>
        <p:nvSpPr>
          <p:cNvPr id="3" name="Slide Number Placeholder 2"/>
          <p:cNvSpPr>
            <a:spLocks noGrp="1"/>
          </p:cNvSpPr>
          <p:nvPr>
            <p:ph type="sldNum" sz="quarter" idx="4"/>
          </p:nvPr>
        </p:nvSpPr>
        <p:spPr/>
        <p:txBody>
          <a:bodyPr/>
          <a:lstStyle/>
          <a:p>
            <a:fld id="{2217BD5A-0803-5F44-B019-64A562D31E5F}" type="slidenum">
              <a:rPr lang="en-US" smtClean="0"/>
              <a:pPr/>
              <a:t>9</a:t>
            </a:fld>
            <a:endParaRPr lang="en-US" dirty="0"/>
          </a:p>
        </p:txBody>
      </p:sp>
    </p:spTree>
    <p:extLst>
      <p:ext uri="{BB962C8B-B14F-4D97-AF65-F5344CB8AC3E}">
        <p14:creationId xmlns:p14="http://schemas.microsoft.com/office/powerpoint/2010/main" val="373125378"/>
      </p:ext>
    </p:extLst>
  </p:cSld>
  <p:clrMapOvr>
    <a:masterClrMapping/>
  </p:clrMapOvr>
</p:sld>
</file>

<file path=ppt/theme/theme1.xml><?xml version="1.0" encoding="utf-8"?>
<a:theme xmlns:a="http://schemas.openxmlformats.org/drawingml/2006/main" name="Office Theme">
  <a:themeElements>
    <a:clrScheme name="VitalSource">
      <a:dk1>
        <a:srgbClr val="000000"/>
      </a:dk1>
      <a:lt1>
        <a:srgbClr val="FFFFFF"/>
      </a:lt1>
      <a:dk2>
        <a:srgbClr val="44546A"/>
      </a:dk2>
      <a:lt2>
        <a:srgbClr val="E7E6E6"/>
      </a:lt2>
      <a:accent1>
        <a:srgbClr val="23356A"/>
      </a:accent1>
      <a:accent2>
        <a:srgbClr val="EC7D31"/>
      </a:accent2>
      <a:accent3>
        <a:srgbClr val="008BC3"/>
      </a:accent3>
      <a:accent4>
        <a:srgbClr val="7E9D06"/>
      </a:accent4>
      <a:accent5>
        <a:srgbClr val="FFFFFF"/>
      </a:accent5>
      <a:accent6>
        <a:srgbClr val="FFFFFF"/>
      </a:accent6>
      <a:hlink>
        <a:srgbClr val="008BC3"/>
      </a:hlink>
      <a:folHlink>
        <a:srgbClr val="008BC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E16768E-8852-734B-AA55-1E02DDBAA8C3}" vid="{AD94DCB0-FE2E-F040-B468-78781212DC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Intrepid_PPT_Template_Jan2018</Template>
  <TotalTime>11780</TotalTime>
  <Words>2268</Words>
  <Application>Microsoft Macintosh PowerPoint</Application>
  <PresentationFormat>Widescreen</PresentationFormat>
  <Paragraphs>299</Paragraphs>
  <Slides>38</Slides>
  <Notes>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Allison</dc:creator>
  <cp:lastModifiedBy>Bull, Catie</cp:lastModifiedBy>
  <cp:revision>219</cp:revision>
  <dcterms:created xsi:type="dcterms:W3CDTF">2018-01-09T18:59:12Z</dcterms:created>
  <dcterms:modified xsi:type="dcterms:W3CDTF">2018-06-05T15:25:27Z</dcterms:modified>
</cp:coreProperties>
</file>